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38"/>
  </p:notesMasterIdLst>
  <p:sldIdLst>
    <p:sldId id="540" r:id="rId7"/>
    <p:sldId id="541" r:id="rId8"/>
    <p:sldId id="542" r:id="rId9"/>
    <p:sldId id="543" r:id="rId10"/>
    <p:sldId id="544" r:id="rId11"/>
    <p:sldId id="545" r:id="rId12"/>
    <p:sldId id="546" r:id="rId13"/>
    <p:sldId id="547" r:id="rId14"/>
    <p:sldId id="548" r:id="rId15"/>
    <p:sldId id="549" r:id="rId16"/>
    <p:sldId id="550" r:id="rId17"/>
    <p:sldId id="551" r:id="rId18"/>
    <p:sldId id="552" r:id="rId19"/>
    <p:sldId id="553" r:id="rId20"/>
    <p:sldId id="554" r:id="rId21"/>
    <p:sldId id="555" r:id="rId22"/>
    <p:sldId id="556" r:id="rId23"/>
    <p:sldId id="563" r:id="rId24"/>
    <p:sldId id="558" r:id="rId25"/>
    <p:sldId id="559" r:id="rId26"/>
    <p:sldId id="503" r:id="rId27"/>
    <p:sldId id="504" r:id="rId28"/>
    <p:sldId id="505" r:id="rId29"/>
    <p:sldId id="506" r:id="rId30"/>
    <p:sldId id="507" r:id="rId31"/>
    <p:sldId id="537" r:id="rId32"/>
    <p:sldId id="508" r:id="rId33"/>
    <p:sldId id="510" r:id="rId34"/>
    <p:sldId id="511" r:id="rId35"/>
    <p:sldId id="512" r:id="rId36"/>
    <p:sldId id="51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eidel-Adams, Pam" initials="KP" lastIdx="27" clrIdx="6">
    <p:extLst>
      <p:ext uri="{19B8F6BF-5375-455C-9EA6-DF929625EA0E}">
        <p15:presenceInfo xmlns:p15="http://schemas.microsoft.com/office/powerpoint/2012/main" userId="S::pam.keidel-adams@kimley-horn.com::8679d64c-070b-40c8-9920-64e7b820f9d7" providerId="AD"/>
      </p:ext>
    </p:extLst>
  </p:cmAuthor>
  <p:cmAuthor id="1" name="Davis, Brady" initials="DB" lastIdx="1" clrIdx="0">
    <p:extLst>
      <p:ext uri="{19B8F6BF-5375-455C-9EA6-DF929625EA0E}">
        <p15:presenceInfo xmlns:p15="http://schemas.microsoft.com/office/powerpoint/2012/main" userId="S-1-5-21-1715567821-152049171-1801674531-371339" providerId="AD"/>
      </p:ext>
    </p:extLst>
  </p:cmAuthor>
  <p:cmAuthor id="8" name="Beem, Corinn" initials="BC" lastIdx="1" clrIdx="7">
    <p:extLst>
      <p:ext uri="{19B8F6BF-5375-455C-9EA6-DF929625EA0E}">
        <p15:presenceInfo xmlns:p15="http://schemas.microsoft.com/office/powerpoint/2012/main" userId="S::Corinn.Beem@kimley-horn.com::c940195d-46ad-491a-b089-963483842aae"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29"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12" clrIdx="3">
    <p:extLst>
      <p:ext uri="{19B8F6BF-5375-455C-9EA6-DF929625EA0E}">
        <p15:presenceInfo xmlns:p15="http://schemas.microsoft.com/office/powerpoint/2012/main" userId="S::Zach.DeVeau@kimley-horn.com::19e616e3-0844-47c4-967c-f132b6b3c6e7" providerId="AD"/>
      </p:ext>
    </p:extLst>
  </p:cmAuthor>
  <p:cmAuthor id="5" name="Hilby, Emily" initials="HE" lastIdx="11" clrIdx="4">
    <p:extLst>
      <p:ext uri="{19B8F6BF-5375-455C-9EA6-DF929625EA0E}">
        <p15:presenceInfo xmlns:p15="http://schemas.microsoft.com/office/powerpoint/2012/main" userId="S::emily.hilby@kimley-horn.com::762ac2fc-9766-4ad9-97ae-5d8140926657" providerId="AD"/>
      </p:ext>
    </p:extLst>
  </p:cmAuthor>
  <p:cmAuthor id="6" name="Sheth, Rohan" initials="SR" lastIdx="14" clrIdx="5">
    <p:extLst>
      <p:ext uri="{19B8F6BF-5375-455C-9EA6-DF929625EA0E}">
        <p15:presenceInfo xmlns:p15="http://schemas.microsoft.com/office/powerpoint/2012/main" userId="S::Rohan.Sheth@kimley-horn.com::0b6da9f0-4e13-4f6a-80ee-55c9a7700d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CCD2"/>
    <a:srgbClr val="1F376D"/>
    <a:srgbClr val="EE3424"/>
    <a:srgbClr val="FFFFFF"/>
    <a:srgbClr val="96160C"/>
    <a:srgbClr val="A7C2C1"/>
    <a:srgbClr val="547777"/>
    <a:srgbClr val="FBC9A3"/>
    <a:srgbClr val="F58025"/>
    <a:srgbClr val="A0B5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4C63E1-65F4-49E6-8A67-686DBEDF9161}" v="4" dt="2021-04-20T22:00:13.8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606" autoAdjust="0"/>
  </p:normalViewPr>
  <p:slideViewPr>
    <p:cSldViewPr snapToGrid="0">
      <p:cViewPr varScale="1">
        <p:scale>
          <a:sx n="93" d="100"/>
          <a:sy n="93" d="100"/>
        </p:scale>
        <p:origin x="115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commentAuthors" Target="commentAuthor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eth, Rohan" userId="0b6da9f0-4e13-4f6a-80ee-55c9a7700dcb" providerId="ADAL" clId="{2F4C63E1-65F4-49E6-8A67-686DBEDF9161}"/>
    <pc:docChg chg="modSld">
      <pc:chgData name="Sheth, Rohan" userId="0b6da9f0-4e13-4f6a-80ee-55c9a7700dcb" providerId="ADAL" clId="{2F4C63E1-65F4-49E6-8A67-686DBEDF9161}" dt="2021-04-21T15:27:45.627" v="54" actId="20577"/>
      <pc:docMkLst>
        <pc:docMk/>
      </pc:docMkLst>
      <pc:sldChg chg="modSp mod">
        <pc:chgData name="Sheth, Rohan" userId="0b6da9f0-4e13-4f6a-80ee-55c9a7700dcb" providerId="ADAL" clId="{2F4C63E1-65F4-49E6-8A67-686DBEDF9161}" dt="2021-04-21T13:20:56.421" v="17" actId="122"/>
        <pc:sldMkLst>
          <pc:docMk/>
          <pc:sldMk cId="3309063412" sldId="503"/>
        </pc:sldMkLst>
        <pc:graphicFrameChg chg="modGraphic">
          <ac:chgData name="Sheth, Rohan" userId="0b6da9f0-4e13-4f6a-80ee-55c9a7700dcb" providerId="ADAL" clId="{2F4C63E1-65F4-49E6-8A67-686DBEDF9161}" dt="2021-04-21T13:20:56.421" v="17" actId="122"/>
          <ac:graphicFrameMkLst>
            <pc:docMk/>
            <pc:sldMk cId="3309063412" sldId="503"/>
            <ac:graphicFrameMk id="11" creationId="{6C56D1D6-488A-4DEE-9C76-04F8A27EB7CE}"/>
          </ac:graphicFrameMkLst>
        </pc:graphicFrameChg>
      </pc:sldChg>
      <pc:sldChg chg="modSp mod modNotesTx">
        <pc:chgData name="Sheth, Rohan" userId="0b6da9f0-4e13-4f6a-80ee-55c9a7700dcb" providerId="ADAL" clId="{2F4C63E1-65F4-49E6-8A67-686DBEDF9161}" dt="2021-04-21T13:20:59.773" v="18" actId="122"/>
        <pc:sldMkLst>
          <pc:docMk/>
          <pc:sldMk cId="4020193246" sldId="504"/>
        </pc:sldMkLst>
        <pc:graphicFrameChg chg="modGraphic">
          <ac:chgData name="Sheth, Rohan" userId="0b6da9f0-4e13-4f6a-80ee-55c9a7700dcb" providerId="ADAL" clId="{2F4C63E1-65F4-49E6-8A67-686DBEDF9161}" dt="2021-04-21T13:20:59.773" v="18" actId="122"/>
          <ac:graphicFrameMkLst>
            <pc:docMk/>
            <pc:sldMk cId="4020193246" sldId="504"/>
            <ac:graphicFrameMk id="15" creationId="{0A1B2E9B-FDFF-4E1D-9D3B-379C0132C634}"/>
          </ac:graphicFrameMkLst>
        </pc:graphicFrameChg>
      </pc:sldChg>
      <pc:sldChg chg="modSp mod modNotesTx">
        <pc:chgData name="Sheth, Rohan" userId="0b6da9f0-4e13-4f6a-80ee-55c9a7700dcb" providerId="ADAL" clId="{2F4C63E1-65F4-49E6-8A67-686DBEDF9161}" dt="2021-04-21T15:27:45.627" v="54" actId="20577"/>
        <pc:sldMkLst>
          <pc:docMk/>
          <pc:sldMk cId="902281997" sldId="505"/>
        </pc:sldMkLst>
        <pc:graphicFrameChg chg="modGraphic">
          <ac:chgData name="Sheth, Rohan" userId="0b6da9f0-4e13-4f6a-80ee-55c9a7700dcb" providerId="ADAL" clId="{2F4C63E1-65F4-49E6-8A67-686DBEDF9161}" dt="2021-04-21T13:21:02.692" v="19" actId="122"/>
          <ac:graphicFrameMkLst>
            <pc:docMk/>
            <pc:sldMk cId="902281997" sldId="505"/>
            <ac:graphicFrameMk id="11" creationId="{9F149903-9EB5-4E54-9AC5-7F449BB7E1D0}"/>
          </ac:graphicFrameMkLst>
        </pc:graphicFrameChg>
      </pc:sldChg>
      <pc:sldChg chg="modSp mod modNotesTx">
        <pc:chgData name="Sheth, Rohan" userId="0b6da9f0-4e13-4f6a-80ee-55c9a7700dcb" providerId="ADAL" clId="{2F4C63E1-65F4-49E6-8A67-686DBEDF9161}" dt="2021-04-21T15:27:35.179" v="36" actId="20577"/>
        <pc:sldMkLst>
          <pc:docMk/>
          <pc:sldMk cId="4219494486" sldId="506"/>
        </pc:sldMkLst>
        <pc:graphicFrameChg chg="modGraphic">
          <ac:chgData name="Sheth, Rohan" userId="0b6da9f0-4e13-4f6a-80ee-55c9a7700dcb" providerId="ADAL" clId="{2F4C63E1-65F4-49E6-8A67-686DBEDF9161}" dt="2021-04-21T13:21:05.549" v="20" actId="122"/>
          <ac:graphicFrameMkLst>
            <pc:docMk/>
            <pc:sldMk cId="4219494486" sldId="506"/>
            <ac:graphicFrameMk id="11" creationId="{88A98626-2E13-4D69-8063-8BDF69CCE72D}"/>
          </ac:graphicFrameMkLst>
        </pc:graphicFrameChg>
      </pc:sldChg>
      <pc:sldChg chg="modSp mod">
        <pc:chgData name="Sheth, Rohan" userId="0b6da9f0-4e13-4f6a-80ee-55c9a7700dcb" providerId="ADAL" clId="{2F4C63E1-65F4-49E6-8A67-686DBEDF9161}" dt="2021-04-20T21:51:28.180" v="0" actId="20577"/>
        <pc:sldMkLst>
          <pc:docMk/>
          <pc:sldMk cId="1503661817" sldId="558"/>
        </pc:sldMkLst>
        <pc:spChg chg="mod">
          <ac:chgData name="Sheth, Rohan" userId="0b6da9f0-4e13-4f6a-80ee-55c9a7700dcb" providerId="ADAL" clId="{2F4C63E1-65F4-49E6-8A67-686DBEDF9161}" dt="2021-04-20T21:51:28.180" v="0" actId="20577"/>
          <ac:spMkLst>
            <pc:docMk/>
            <pc:sldMk cId="1503661817" sldId="558"/>
            <ac:spMk id="2" creationId="{D4A1F4AB-06D3-41C7-A09F-523B103E846F}"/>
          </ac:spMkLst>
        </pc:spChg>
      </pc:sldChg>
    </pc:docChg>
  </pc:docChgLst>
  <pc:docChgLst>
    <pc:chgData name="Beem, Corinn" userId="c940195d-46ad-491a-b089-963483842aae" providerId="ADAL" clId="{8A145E81-5DD5-41DF-BA8B-9DF8E074D2DD}"/>
    <pc:docChg chg="custSel delSld modSld">
      <pc:chgData name="Beem, Corinn" userId="c940195d-46ad-491a-b089-963483842aae" providerId="ADAL" clId="{8A145E81-5DD5-41DF-BA8B-9DF8E074D2DD}" dt="2021-04-16T19:17:08.292" v="312" actId="20577"/>
      <pc:docMkLst>
        <pc:docMk/>
      </pc:docMkLst>
      <pc:sldChg chg="delSp modSp mod modNotesTx">
        <pc:chgData name="Beem, Corinn" userId="c940195d-46ad-491a-b089-963483842aae" providerId="ADAL" clId="{8A145E81-5DD5-41DF-BA8B-9DF8E074D2DD}" dt="2021-04-16T19:14:12.977" v="178" actId="20577"/>
        <pc:sldMkLst>
          <pc:docMk/>
          <pc:sldMk cId="3309063412" sldId="503"/>
        </pc:sldMkLst>
        <pc:spChg chg="mod">
          <ac:chgData name="Beem, Corinn" userId="c940195d-46ad-491a-b089-963483842aae" providerId="ADAL" clId="{8A145E81-5DD5-41DF-BA8B-9DF8E074D2DD}" dt="2021-04-08T20:33:34.024" v="113"/>
          <ac:spMkLst>
            <pc:docMk/>
            <pc:sldMk cId="3309063412" sldId="503"/>
            <ac:spMk id="2" creationId="{B6B9F291-16BF-4C3F-83DE-B220C1AF1282}"/>
          </ac:spMkLst>
        </pc:spChg>
        <pc:spChg chg="del">
          <ac:chgData name="Beem, Corinn" userId="c940195d-46ad-491a-b089-963483842aae" providerId="ADAL" clId="{8A145E81-5DD5-41DF-BA8B-9DF8E074D2DD}" dt="2021-04-16T19:12:06.673" v="137" actId="478"/>
          <ac:spMkLst>
            <pc:docMk/>
            <pc:sldMk cId="3309063412" sldId="503"/>
            <ac:spMk id="6" creationId="{7027257B-4FDA-4D5E-B242-50F7A10EADD1}"/>
          </ac:spMkLst>
        </pc:spChg>
        <pc:graphicFrameChg chg="mod modGraphic">
          <ac:chgData name="Beem, Corinn" userId="c940195d-46ad-491a-b089-963483842aae" providerId="ADAL" clId="{8A145E81-5DD5-41DF-BA8B-9DF8E074D2DD}" dt="2021-04-16T19:14:09.297" v="174" actId="20577"/>
          <ac:graphicFrameMkLst>
            <pc:docMk/>
            <pc:sldMk cId="3309063412" sldId="503"/>
            <ac:graphicFrameMk id="11" creationId="{6C56D1D6-488A-4DEE-9C76-04F8A27EB7CE}"/>
          </ac:graphicFrameMkLst>
        </pc:graphicFrameChg>
        <pc:picChg chg="mod">
          <ac:chgData name="Beem, Corinn" userId="c940195d-46ad-491a-b089-963483842aae" providerId="ADAL" clId="{8A145E81-5DD5-41DF-BA8B-9DF8E074D2DD}" dt="2021-04-16T19:12:32.898" v="140" actId="1076"/>
          <ac:picMkLst>
            <pc:docMk/>
            <pc:sldMk cId="3309063412" sldId="503"/>
            <ac:picMk id="8" creationId="{F8F27182-7EFD-4D81-A5E7-E5E2B2A55D38}"/>
          </ac:picMkLst>
        </pc:picChg>
      </pc:sldChg>
      <pc:sldChg chg="delSp modSp mod modNotesTx">
        <pc:chgData name="Beem, Corinn" userId="c940195d-46ad-491a-b089-963483842aae" providerId="ADAL" clId="{8A145E81-5DD5-41DF-BA8B-9DF8E074D2DD}" dt="2021-04-16T19:14:45.713" v="222" actId="20577"/>
        <pc:sldMkLst>
          <pc:docMk/>
          <pc:sldMk cId="4020193246" sldId="504"/>
        </pc:sldMkLst>
        <pc:spChg chg="mod">
          <ac:chgData name="Beem, Corinn" userId="c940195d-46ad-491a-b089-963483842aae" providerId="ADAL" clId="{8A145E81-5DD5-41DF-BA8B-9DF8E074D2DD}" dt="2021-04-08T20:33:46.629" v="116"/>
          <ac:spMkLst>
            <pc:docMk/>
            <pc:sldMk cId="4020193246" sldId="504"/>
            <ac:spMk id="2" creationId="{B6B9F291-16BF-4C3F-83DE-B220C1AF1282}"/>
          </ac:spMkLst>
        </pc:spChg>
        <pc:spChg chg="del">
          <ac:chgData name="Beem, Corinn" userId="c940195d-46ad-491a-b089-963483842aae" providerId="ADAL" clId="{8A145E81-5DD5-41DF-BA8B-9DF8E074D2DD}" dt="2021-04-16T19:12:57.329" v="147" actId="478"/>
          <ac:spMkLst>
            <pc:docMk/>
            <pc:sldMk cId="4020193246" sldId="504"/>
            <ac:spMk id="13" creationId="{7C7FFC2C-F58B-47EB-A1E1-BAECCAC1B2D6}"/>
          </ac:spMkLst>
        </pc:spChg>
        <pc:graphicFrameChg chg="mod modGraphic">
          <ac:chgData name="Beem, Corinn" userId="c940195d-46ad-491a-b089-963483842aae" providerId="ADAL" clId="{8A145E81-5DD5-41DF-BA8B-9DF8E074D2DD}" dt="2021-04-16T19:14:36.813" v="210" actId="20577"/>
          <ac:graphicFrameMkLst>
            <pc:docMk/>
            <pc:sldMk cId="4020193246" sldId="504"/>
            <ac:graphicFrameMk id="15" creationId="{0A1B2E9B-FDFF-4E1D-9D3B-379C0132C634}"/>
          </ac:graphicFrameMkLst>
        </pc:graphicFrameChg>
        <pc:picChg chg="mod">
          <ac:chgData name="Beem, Corinn" userId="c940195d-46ad-491a-b089-963483842aae" providerId="ADAL" clId="{8A145E81-5DD5-41DF-BA8B-9DF8E074D2DD}" dt="2021-04-16T19:12:55.466" v="146" actId="1076"/>
          <ac:picMkLst>
            <pc:docMk/>
            <pc:sldMk cId="4020193246" sldId="504"/>
            <ac:picMk id="7" creationId="{EDD78377-E551-4DBB-BD2C-D63A8DA474F9}"/>
          </ac:picMkLst>
        </pc:picChg>
      </pc:sldChg>
      <pc:sldChg chg="delSp modSp mod addCm delCm modNotesTx">
        <pc:chgData name="Beem, Corinn" userId="c940195d-46ad-491a-b089-963483842aae" providerId="ADAL" clId="{8A145E81-5DD5-41DF-BA8B-9DF8E074D2DD}" dt="2021-04-16T19:16:14.562" v="272" actId="20577"/>
        <pc:sldMkLst>
          <pc:docMk/>
          <pc:sldMk cId="902281997" sldId="505"/>
        </pc:sldMkLst>
        <pc:spChg chg="mod">
          <ac:chgData name="Beem, Corinn" userId="c940195d-46ad-491a-b089-963483842aae" providerId="ADAL" clId="{8A145E81-5DD5-41DF-BA8B-9DF8E074D2DD}" dt="2021-04-08T20:33:52.681" v="117"/>
          <ac:spMkLst>
            <pc:docMk/>
            <pc:sldMk cId="902281997" sldId="505"/>
            <ac:spMk id="2" creationId="{B6B9F291-16BF-4C3F-83DE-B220C1AF1282}"/>
          </ac:spMkLst>
        </pc:spChg>
        <pc:spChg chg="del">
          <ac:chgData name="Beem, Corinn" userId="c940195d-46ad-491a-b089-963483842aae" providerId="ADAL" clId="{8A145E81-5DD5-41DF-BA8B-9DF8E074D2DD}" dt="2021-04-16T19:13:29.170" v="161" actId="478"/>
          <ac:spMkLst>
            <pc:docMk/>
            <pc:sldMk cId="902281997" sldId="505"/>
            <ac:spMk id="12" creationId="{EDA7E727-9C9E-4D55-9990-8176FBF51CA0}"/>
          </ac:spMkLst>
        </pc:spChg>
        <pc:graphicFrameChg chg="mod modGraphic">
          <ac:chgData name="Beem, Corinn" userId="c940195d-46ad-491a-b089-963483842aae" providerId="ADAL" clId="{8A145E81-5DD5-41DF-BA8B-9DF8E074D2DD}" dt="2021-04-16T19:16:07.666" v="256" actId="20577"/>
          <ac:graphicFrameMkLst>
            <pc:docMk/>
            <pc:sldMk cId="902281997" sldId="505"/>
            <ac:graphicFrameMk id="11" creationId="{9F149903-9EB5-4E54-9AC5-7F449BB7E1D0}"/>
          </ac:graphicFrameMkLst>
        </pc:graphicFrameChg>
        <pc:picChg chg="mod">
          <ac:chgData name="Beem, Corinn" userId="c940195d-46ad-491a-b089-963483842aae" providerId="ADAL" clId="{8A145E81-5DD5-41DF-BA8B-9DF8E074D2DD}" dt="2021-04-16T19:13:27.728" v="160" actId="1076"/>
          <ac:picMkLst>
            <pc:docMk/>
            <pc:sldMk cId="902281997" sldId="505"/>
            <ac:picMk id="8" creationId="{A4DABAFC-FD06-4539-A971-3669E48D98B1}"/>
          </ac:picMkLst>
        </pc:picChg>
      </pc:sldChg>
      <pc:sldChg chg="delSp modSp mod modNotesTx">
        <pc:chgData name="Beem, Corinn" userId="c940195d-46ad-491a-b089-963483842aae" providerId="ADAL" clId="{8A145E81-5DD5-41DF-BA8B-9DF8E074D2DD}" dt="2021-04-16T19:17:08.292" v="312" actId="20577"/>
        <pc:sldMkLst>
          <pc:docMk/>
          <pc:sldMk cId="4219494486" sldId="506"/>
        </pc:sldMkLst>
        <pc:spChg chg="mod">
          <ac:chgData name="Beem, Corinn" userId="c940195d-46ad-491a-b089-963483842aae" providerId="ADAL" clId="{8A145E81-5DD5-41DF-BA8B-9DF8E074D2DD}" dt="2021-04-08T20:34:01.330" v="119"/>
          <ac:spMkLst>
            <pc:docMk/>
            <pc:sldMk cId="4219494486" sldId="506"/>
            <ac:spMk id="2" creationId="{B6B9F291-16BF-4C3F-83DE-B220C1AF1282}"/>
          </ac:spMkLst>
        </pc:spChg>
        <pc:spChg chg="del">
          <ac:chgData name="Beem, Corinn" userId="c940195d-46ad-491a-b089-963483842aae" providerId="ADAL" clId="{8A145E81-5DD5-41DF-BA8B-9DF8E074D2DD}" dt="2021-04-16T19:13:48.113" v="168" actId="478"/>
          <ac:spMkLst>
            <pc:docMk/>
            <pc:sldMk cId="4219494486" sldId="506"/>
            <ac:spMk id="12" creationId="{7F681DB6-4BFB-441E-BB96-7BED17AB88F6}"/>
          </ac:spMkLst>
        </pc:spChg>
        <pc:graphicFrameChg chg="mod modGraphic">
          <ac:chgData name="Beem, Corinn" userId="c940195d-46ad-491a-b089-963483842aae" providerId="ADAL" clId="{8A145E81-5DD5-41DF-BA8B-9DF8E074D2DD}" dt="2021-04-16T19:16:54.723" v="308" actId="20577"/>
          <ac:graphicFrameMkLst>
            <pc:docMk/>
            <pc:sldMk cId="4219494486" sldId="506"/>
            <ac:graphicFrameMk id="11" creationId="{88A98626-2E13-4D69-8063-8BDF69CCE72D}"/>
          </ac:graphicFrameMkLst>
        </pc:graphicFrameChg>
        <pc:picChg chg="mod">
          <ac:chgData name="Beem, Corinn" userId="c940195d-46ad-491a-b089-963483842aae" providerId="ADAL" clId="{8A145E81-5DD5-41DF-BA8B-9DF8E074D2DD}" dt="2021-04-16T19:13:53.120" v="169" actId="1076"/>
          <ac:picMkLst>
            <pc:docMk/>
            <pc:sldMk cId="4219494486" sldId="506"/>
            <ac:picMk id="7" creationId="{0FC59644-6B21-4290-9F72-449230ADAF0C}"/>
          </ac:picMkLst>
        </pc:picChg>
      </pc:sldChg>
      <pc:sldChg chg="modSp">
        <pc:chgData name="Beem, Corinn" userId="c940195d-46ad-491a-b089-963483842aae" providerId="ADAL" clId="{8A145E81-5DD5-41DF-BA8B-9DF8E074D2DD}" dt="2021-04-08T20:34:16.642" v="122"/>
        <pc:sldMkLst>
          <pc:docMk/>
          <pc:sldMk cId="3544745729" sldId="511"/>
        </pc:sldMkLst>
        <pc:spChg chg="mod">
          <ac:chgData name="Beem, Corinn" userId="c940195d-46ad-491a-b089-963483842aae" providerId="ADAL" clId="{8A145E81-5DD5-41DF-BA8B-9DF8E074D2DD}" dt="2021-04-08T20:34:16.642" v="122"/>
          <ac:spMkLst>
            <pc:docMk/>
            <pc:sldMk cId="3544745729" sldId="511"/>
            <ac:spMk id="5" creationId="{3E532E98-B6B5-4ACC-BAF8-6B4F7E7C68E3}"/>
          </ac:spMkLst>
        </pc:spChg>
      </pc:sldChg>
      <pc:sldChg chg="modSp mod">
        <pc:chgData name="Beem, Corinn" userId="c940195d-46ad-491a-b089-963483842aae" providerId="ADAL" clId="{8A145E81-5DD5-41DF-BA8B-9DF8E074D2DD}" dt="2021-04-08T21:10:31.861" v="130" actId="20577"/>
        <pc:sldMkLst>
          <pc:docMk/>
          <pc:sldMk cId="4189796286" sldId="513"/>
        </pc:sldMkLst>
        <pc:spChg chg="mod">
          <ac:chgData name="Beem, Corinn" userId="c940195d-46ad-491a-b089-963483842aae" providerId="ADAL" clId="{8A145E81-5DD5-41DF-BA8B-9DF8E074D2DD}" dt="2021-04-08T21:10:31.861" v="130" actId="20577"/>
          <ac:spMkLst>
            <pc:docMk/>
            <pc:sldMk cId="4189796286" sldId="513"/>
            <ac:spMk id="6" creationId="{7ADE84E5-34FE-4C41-9602-1621F6B66961}"/>
          </ac:spMkLst>
        </pc:spChg>
      </pc:sldChg>
      <pc:sldChg chg="modSp">
        <pc:chgData name="Beem, Corinn" userId="c940195d-46ad-491a-b089-963483842aae" providerId="ADAL" clId="{8A145E81-5DD5-41DF-BA8B-9DF8E074D2DD}" dt="2021-04-08T20:32:11.316" v="56"/>
        <pc:sldMkLst>
          <pc:docMk/>
          <pc:sldMk cId="4291394701" sldId="540"/>
        </pc:sldMkLst>
        <pc:spChg chg="mod">
          <ac:chgData name="Beem, Corinn" userId="c940195d-46ad-491a-b089-963483842aae" providerId="ADAL" clId="{8A145E81-5DD5-41DF-BA8B-9DF8E074D2DD}" dt="2021-04-08T20:32:11.316" v="56"/>
          <ac:spMkLst>
            <pc:docMk/>
            <pc:sldMk cId="4291394701" sldId="540"/>
            <ac:spMk id="2" creationId="{D85898C7-A09F-41F6-AAC4-07C7EEEB728B}"/>
          </ac:spMkLst>
        </pc:spChg>
      </pc:sldChg>
      <pc:sldChg chg="modNotesTx">
        <pc:chgData name="Beem, Corinn" userId="c940195d-46ad-491a-b089-963483842aae" providerId="ADAL" clId="{8A145E81-5DD5-41DF-BA8B-9DF8E074D2DD}" dt="2021-04-08T20:35:59.552" v="129" actId="20577"/>
        <pc:sldMkLst>
          <pc:docMk/>
          <pc:sldMk cId="311755993" sldId="544"/>
        </pc:sldMkLst>
      </pc:sldChg>
      <pc:sldChg chg="modSp mod modNotesTx">
        <pc:chgData name="Beem, Corinn" userId="c940195d-46ad-491a-b089-963483842aae" providerId="ADAL" clId="{8A145E81-5DD5-41DF-BA8B-9DF8E074D2DD}" dt="2021-04-12T11:39:33.876" v="134" actId="6549"/>
        <pc:sldMkLst>
          <pc:docMk/>
          <pc:sldMk cId="3283148454" sldId="556"/>
        </pc:sldMkLst>
        <pc:spChg chg="mod">
          <ac:chgData name="Beem, Corinn" userId="c940195d-46ad-491a-b089-963483842aae" providerId="ADAL" clId="{8A145E81-5DD5-41DF-BA8B-9DF8E074D2DD}" dt="2021-04-12T11:39:25.913" v="132" actId="6549"/>
          <ac:spMkLst>
            <pc:docMk/>
            <pc:sldMk cId="3283148454" sldId="556"/>
            <ac:spMk id="42" creationId="{09451B0F-CEAE-43AA-AC61-E0C09AB31722}"/>
          </ac:spMkLst>
        </pc:spChg>
      </pc:sldChg>
      <pc:sldChg chg="modSp del mod modNotesTx">
        <pc:chgData name="Beem, Corinn" userId="c940195d-46ad-491a-b089-963483842aae" providerId="ADAL" clId="{8A145E81-5DD5-41DF-BA8B-9DF8E074D2DD}" dt="2021-04-12T11:39:45.009" v="135" actId="47"/>
        <pc:sldMkLst>
          <pc:docMk/>
          <pc:sldMk cId="4009573612" sldId="557"/>
        </pc:sldMkLst>
        <pc:spChg chg="mod">
          <ac:chgData name="Beem, Corinn" userId="c940195d-46ad-491a-b089-963483842aae" providerId="ADAL" clId="{8A145E81-5DD5-41DF-BA8B-9DF8E074D2DD}" dt="2021-04-08T20:31:09.248" v="28" actId="20577"/>
          <ac:spMkLst>
            <pc:docMk/>
            <pc:sldMk cId="4009573612" sldId="557"/>
            <ac:spMk id="2" creationId="{D4A1F4AB-06D3-41C7-A09F-523B103E846F}"/>
          </ac:spMkLst>
        </pc:spChg>
        <pc:spChg chg="mod">
          <ac:chgData name="Beem, Corinn" userId="c940195d-46ad-491a-b089-963483842aae" providerId="ADAL" clId="{8A145E81-5DD5-41DF-BA8B-9DF8E074D2DD}" dt="2021-04-08T20:31:40.540" v="53" actId="20577"/>
          <ac:spMkLst>
            <pc:docMk/>
            <pc:sldMk cId="4009573612" sldId="557"/>
            <ac:spMk id="17" creationId="{70619F06-4E15-4210-8CA5-99B30A4B9DEB}"/>
          </ac:spMkLst>
        </pc:spChg>
        <pc:spChg chg="mod">
          <ac:chgData name="Beem, Corinn" userId="c940195d-46ad-491a-b089-963483842aae" providerId="ADAL" clId="{8A145E81-5DD5-41DF-BA8B-9DF8E074D2DD}" dt="2021-04-08T20:31:23.469" v="36" actId="6549"/>
          <ac:spMkLst>
            <pc:docMk/>
            <pc:sldMk cId="4009573612" sldId="557"/>
            <ac:spMk id="31" creationId="{4A2B8B0C-7026-441A-BB33-6D9E2E3909DA}"/>
          </ac:spMkLst>
        </pc:spChg>
        <pc:spChg chg="mod">
          <ac:chgData name="Beem, Corinn" userId="c940195d-46ad-491a-b089-963483842aae" providerId="ADAL" clId="{8A145E81-5DD5-41DF-BA8B-9DF8E074D2DD}" dt="2021-04-08T20:31:27.644" v="40" actId="6549"/>
          <ac:spMkLst>
            <pc:docMk/>
            <pc:sldMk cId="4009573612" sldId="557"/>
            <ac:spMk id="32" creationId="{F231803C-75B2-433B-A3F5-31F7815149FD}"/>
          </ac:spMkLst>
        </pc:spChg>
        <pc:spChg chg="mod">
          <ac:chgData name="Beem, Corinn" userId="c940195d-46ad-491a-b089-963483842aae" providerId="ADAL" clId="{8A145E81-5DD5-41DF-BA8B-9DF8E074D2DD}" dt="2021-04-08T20:31:30.491" v="44" actId="20577"/>
          <ac:spMkLst>
            <pc:docMk/>
            <pc:sldMk cId="4009573612" sldId="557"/>
            <ac:spMk id="33" creationId="{6E4F87FF-9E8F-4299-B448-DB3CB52959B2}"/>
          </ac:spMkLst>
        </pc:spChg>
        <pc:spChg chg="mod">
          <ac:chgData name="Beem, Corinn" userId="c940195d-46ad-491a-b089-963483842aae" providerId="ADAL" clId="{8A145E81-5DD5-41DF-BA8B-9DF8E074D2DD}" dt="2021-04-08T20:31:33.579" v="49" actId="20577"/>
          <ac:spMkLst>
            <pc:docMk/>
            <pc:sldMk cId="4009573612" sldId="557"/>
            <ac:spMk id="42" creationId="{04DB1312-1CB7-44DC-AAED-562F4D3E6EC9}"/>
          </ac:spMkLst>
        </pc:spChg>
      </pc:sldChg>
      <pc:sldChg chg="modSp mod modNotesTx">
        <pc:chgData name="Beem, Corinn" userId="c940195d-46ad-491a-b089-963483842aae" providerId="ADAL" clId="{8A145E81-5DD5-41DF-BA8B-9DF8E074D2DD}" dt="2021-04-08T20:33:07.246" v="111" actId="20577"/>
        <pc:sldMkLst>
          <pc:docMk/>
          <pc:sldMk cId="1503661817" sldId="558"/>
        </pc:sldMkLst>
        <pc:spChg chg="mod">
          <ac:chgData name="Beem, Corinn" userId="c940195d-46ad-491a-b089-963483842aae" providerId="ADAL" clId="{8A145E81-5DD5-41DF-BA8B-9DF8E074D2DD}" dt="2021-04-08T20:32:20.843" v="58" actId="20577"/>
          <ac:spMkLst>
            <pc:docMk/>
            <pc:sldMk cId="1503661817" sldId="558"/>
            <ac:spMk id="2" creationId="{D4A1F4AB-06D3-41C7-A09F-523B103E846F}"/>
          </ac:spMkLst>
        </pc:spChg>
        <pc:spChg chg="mod">
          <ac:chgData name="Beem, Corinn" userId="c940195d-46ad-491a-b089-963483842aae" providerId="ADAL" clId="{8A145E81-5DD5-41DF-BA8B-9DF8E074D2DD}" dt="2021-04-08T20:32:34.797" v="62" actId="6549"/>
          <ac:spMkLst>
            <pc:docMk/>
            <pc:sldMk cId="1503661817" sldId="558"/>
            <ac:spMk id="37" creationId="{D75644BC-53EB-4AF2-A3A5-26E88A22BB8C}"/>
          </ac:spMkLst>
        </pc:spChg>
        <pc:spChg chg="mod">
          <ac:chgData name="Beem, Corinn" userId="c940195d-46ad-491a-b089-963483842aae" providerId="ADAL" clId="{8A145E81-5DD5-41DF-BA8B-9DF8E074D2DD}" dt="2021-04-08T20:32:43.697" v="74" actId="20577"/>
          <ac:spMkLst>
            <pc:docMk/>
            <pc:sldMk cId="1503661817" sldId="558"/>
            <ac:spMk id="38" creationId="{5A6BADBE-CE4A-4C98-A48D-9DBDD1BE71D5}"/>
          </ac:spMkLst>
        </pc:spChg>
        <pc:spChg chg="mod">
          <ac:chgData name="Beem, Corinn" userId="c940195d-46ad-491a-b089-963483842aae" providerId="ADAL" clId="{8A145E81-5DD5-41DF-BA8B-9DF8E074D2DD}" dt="2021-04-08T20:32:47.507" v="78" actId="20577"/>
          <ac:spMkLst>
            <pc:docMk/>
            <pc:sldMk cId="1503661817" sldId="558"/>
            <ac:spMk id="39" creationId="{5249E791-5DF4-48F1-B804-0AF87B3ED6B2}"/>
          </ac:spMkLst>
        </pc:spChg>
        <pc:spChg chg="mod">
          <ac:chgData name="Beem, Corinn" userId="c940195d-46ad-491a-b089-963483842aae" providerId="ADAL" clId="{8A145E81-5DD5-41DF-BA8B-9DF8E074D2DD}" dt="2021-04-08T20:32:51.084" v="84" actId="20577"/>
          <ac:spMkLst>
            <pc:docMk/>
            <pc:sldMk cId="1503661817" sldId="558"/>
            <ac:spMk id="40" creationId="{BABD2D6F-67C6-428E-9B6E-575730D25AB1}"/>
          </ac:spMkLst>
        </pc:spChg>
      </pc:sldChg>
      <pc:sldChg chg="addSp modSp">
        <pc:chgData name="Beem, Corinn" userId="c940195d-46ad-491a-b089-963483842aae" providerId="ADAL" clId="{8A145E81-5DD5-41DF-BA8B-9DF8E074D2DD}" dt="2021-04-08T20:33:30.033" v="112"/>
        <pc:sldMkLst>
          <pc:docMk/>
          <pc:sldMk cId="2489502936" sldId="559"/>
        </pc:sldMkLst>
        <pc:spChg chg="mod">
          <ac:chgData name="Beem, Corinn" userId="c940195d-46ad-491a-b089-963483842aae" providerId="ADAL" clId="{8A145E81-5DD5-41DF-BA8B-9DF8E074D2DD}" dt="2021-04-08T20:33:30.033" v="112"/>
          <ac:spMkLst>
            <pc:docMk/>
            <pc:sldMk cId="2489502936" sldId="559"/>
            <ac:spMk id="2" creationId="{D4A1F4AB-06D3-41C7-A09F-523B103E846F}"/>
          </ac:spMkLst>
        </pc:spChg>
        <pc:picChg chg="add mod">
          <ac:chgData name="Beem, Corinn" userId="c940195d-46ad-491a-b089-963483842aae" providerId="ADAL" clId="{8A145E81-5DD5-41DF-BA8B-9DF8E074D2DD}" dt="2021-04-08T20:31:56.623" v="55" actId="14826"/>
          <ac:picMkLst>
            <pc:docMk/>
            <pc:sldMk cId="2489502936" sldId="559"/>
            <ac:picMk id="3" creationId="{7B862AB9-DF3E-45E1-8351-6CAF1EF8C4D4}"/>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85439-1FCB-4ED5-AC67-DC8EFEB8BDF2}"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n-US"/>
        </a:p>
      </dgm:t>
    </dgm:pt>
    <dgm:pt modelId="{9795C2D0-A743-4725-842C-CA33E1E09F92}">
      <dgm:prSet phldrT="[Text]" custT="1"/>
      <dgm:spPr>
        <a:solidFill>
          <a:schemeClr val="accent1"/>
        </a:solidFill>
      </dgm:spPr>
      <dgm:t>
        <a:bodyPr/>
        <a:lstStyle/>
        <a:p>
          <a:r>
            <a:rPr lang="en-US" sz="3200">
              <a:solidFill>
                <a:srgbClr val="FFFFFF"/>
              </a:solidFill>
              <a:latin typeface="Arial" panose="020B0604020202020204" pitchFamily="34" charset="0"/>
              <a:cs typeface="Arial" panose="020B0604020202020204" pitchFamily="34" charset="0"/>
            </a:rPr>
            <a:t>IDENTIFY</a:t>
          </a:r>
        </a:p>
      </dgm:t>
    </dgm:pt>
    <dgm:pt modelId="{5E868109-7DA7-49AE-99B2-570103F97195}" type="parTrans" cxnId="{7C4C3561-24B7-4F81-B383-494C91EB0305}">
      <dgm:prSet/>
      <dgm:spPr/>
      <dgm:t>
        <a:bodyPr/>
        <a:lstStyle/>
        <a:p>
          <a:endParaRPr lang="en-US"/>
        </a:p>
      </dgm:t>
    </dgm:pt>
    <dgm:pt modelId="{3914556D-81D2-4F98-8810-E32DA8EE7497}" type="sibTrans" cxnId="{7C4C3561-24B7-4F81-B383-494C91EB0305}">
      <dgm:prSet/>
      <dgm:spPr/>
      <dgm:t>
        <a:bodyPr/>
        <a:lstStyle/>
        <a:p>
          <a:endParaRPr lang="en-US"/>
        </a:p>
      </dgm:t>
    </dgm:pt>
    <dgm:pt modelId="{82D42AF7-84B4-41CD-8C8A-61E9D9811241}">
      <dgm:prSet phldrT="[Text]" custT="1"/>
      <dgm:spPr>
        <a:solidFill>
          <a:srgbClr val="FFFFFF"/>
        </a:solidFill>
        <a:ln>
          <a:noFill/>
        </a:ln>
      </dgm:spPr>
      <dgm:t>
        <a:bodyPr/>
        <a:lstStyle/>
        <a:p>
          <a:r>
            <a:rPr lang="en-US" sz="2000" b="1">
              <a:solidFill>
                <a:schemeClr val="accent3"/>
              </a:solidFill>
              <a:latin typeface="Arial" panose="020B0604020202020204" pitchFamily="34" charset="0"/>
              <a:cs typeface="Arial" panose="020B0604020202020204" pitchFamily="34" charset="0"/>
            </a:rPr>
            <a:t>On-Airport Impacts</a:t>
          </a:r>
        </a:p>
      </dgm:t>
    </dgm:pt>
    <dgm:pt modelId="{B8B28EED-2256-440E-BED3-7086C127959C}" type="parTrans" cxnId="{D640332F-6DEB-4075-8771-5BB18D739EB1}">
      <dgm:prSet/>
      <dgm:spPr/>
      <dgm:t>
        <a:bodyPr/>
        <a:lstStyle/>
        <a:p>
          <a:endParaRPr lang="en-US"/>
        </a:p>
      </dgm:t>
    </dgm:pt>
    <dgm:pt modelId="{415AB1E4-6580-4395-A2A9-8D21C5E40633}" type="sibTrans" cxnId="{D640332F-6DEB-4075-8771-5BB18D739EB1}">
      <dgm:prSet/>
      <dgm:spPr/>
      <dgm:t>
        <a:bodyPr/>
        <a:lstStyle/>
        <a:p>
          <a:endParaRPr lang="en-US"/>
        </a:p>
      </dgm:t>
    </dgm:pt>
    <dgm:pt modelId="{92411C2A-5EAB-4A20-A130-BCD80CF2FC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Freight/Cargo Impacts</a:t>
          </a:r>
        </a:p>
      </dgm:t>
    </dgm:pt>
    <dgm:pt modelId="{8821A54B-C363-4494-93F3-BA4AADE18B6B}" type="parTrans" cxnId="{C10DC100-EB2E-4C43-9E9C-17B1091A77CA}">
      <dgm:prSet/>
      <dgm:spPr/>
      <dgm:t>
        <a:bodyPr/>
        <a:lstStyle/>
        <a:p>
          <a:endParaRPr lang="en-US"/>
        </a:p>
      </dgm:t>
    </dgm:pt>
    <dgm:pt modelId="{91D3FD68-9CA9-4BFB-A3E9-7F8EFDDD76FF}" type="sibTrans" cxnId="{C10DC100-EB2E-4C43-9E9C-17B1091A77CA}">
      <dgm:prSet/>
      <dgm:spPr/>
      <dgm:t>
        <a:bodyPr/>
        <a:lstStyle/>
        <a:p>
          <a:endParaRPr lang="en-US"/>
        </a:p>
      </dgm:t>
    </dgm:pt>
    <dgm:pt modelId="{9028611D-B758-480A-9934-CF6CE5E2454E}">
      <dgm:prSet phldrT="[Text]" custT="1"/>
      <dgm:spPr>
        <a:solidFill>
          <a:schemeClr val="tx2"/>
        </a:solidFill>
      </dgm:spPr>
      <dgm:t>
        <a:bodyPr/>
        <a:lstStyle/>
        <a:p>
          <a:r>
            <a:rPr lang="en-US" sz="3200">
              <a:solidFill>
                <a:srgbClr val="FFFFFF"/>
              </a:solidFill>
              <a:latin typeface="Arial" panose="020B0604020202020204" pitchFamily="34" charset="0"/>
              <a:cs typeface="Arial" panose="020B0604020202020204" pitchFamily="34" charset="0"/>
            </a:rPr>
            <a:t>CALCULATE</a:t>
          </a:r>
        </a:p>
      </dgm:t>
    </dgm:pt>
    <dgm:pt modelId="{BF51866A-4BA3-4751-A5BC-34E78B58D277}" type="parTrans" cxnId="{16503D3B-E9C1-404A-9E79-38023D9406B9}">
      <dgm:prSet/>
      <dgm:spPr/>
      <dgm:t>
        <a:bodyPr/>
        <a:lstStyle/>
        <a:p>
          <a:endParaRPr lang="en-US"/>
        </a:p>
      </dgm:t>
    </dgm:pt>
    <dgm:pt modelId="{11BCADC4-CE10-4E11-A293-D2AE630BACC2}" type="sibTrans" cxnId="{16503D3B-E9C1-404A-9E79-38023D9406B9}">
      <dgm:prSet/>
      <dgm:spPr/>
      <dgm:t>
        <a:bodyPr/>
        <a:lstStyle/>
        <a:p>
          <a:endParaRPr lang="en-US"/>
        </a:p>
      </dgm:t>
    </dgm:pt>
    <dgm:pt modelId="{A360D3BC-BC56-425B-9142-8097A5533681}">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Total Jobs</a:t>
          </a:r>
        </a:p>
      </dgm:t>
    </dgm:pt>
    <dgm:pt modelId="{1BE97F42-5B4E-4283-B388-929C0EACAABE}" type="parTrans" cxnId="{FED2C632-D057-4A24-A09A-ADC8D453DF12}">
      <dgm:prSet/>
      <dgm:spPr/>
      <dgm:t>
        <a:bodyPr/>
        <a:lstStyle/>
        <a:p>
          <a:endParaRPr lang="en-US"/>
        </a:p>
      </dgm:t>
    </dgm:pt>
    <dgm:pt modelId="{52DDDC6D-792D-474E-B55A-803A8DE34FC9}" type="sibTrans" cxnId="{FED2C632-D057-4A24-A09A-ADC8D453DF12}">
      <dgm:prSet/>
      <dgm:spPr/>
      <dgm:t>
        <a:bodyPr/>
        <a:lstStyle/>
        <a:p>
          <a:endParaRPr lang="en-US"/>
        </a:p>
      </dgm:t>
    </dgm:pt>
    <dgm:pt modelId="{AC6F762B-5BC3-420F-A9C3-061CE562827B}">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Payroll</a:t>
          </a:r>
        </a:p>
      </dgm:t>
    </dgm:pt>
    <dgm:pt modelId="{0C46514C-330F-4C8D-B38D-321276719C50}" type="parTrans" cxnId="{AE6937AD-9A1E-4B3D-8437-39065DCB52C3}">
      <dgm:prSet/>
      <dgm:spPr/>
      <dgm:t>
        <a:bodyPr/>
        <a:lstStyle/>
        <a:p>
          <a:endParaRPr lang="en-US"/>
        </a:p>
      </dgm:t>
    </dgm:pt>
    <dgm:pt modelId="{756B7977-CF4E-4A57-A554-5901F4F52F62}" type="sibTrans" cxnId="{AE6937AD-9A1E-4B3D-8437-39065DCB52C3}">
      <dgm:prSet/>
      <dgm:spPr/>
      <dgm:t>
        <a:bodyPr/>
        <a:lstStyle/>
        <a:p>
          <a:endParaRPr lang="en-US"/>
        </a:p>
      </dgm:t>
    </dgm:pt>
    <dgm:pt modelId="{4615E104-6D01-425E-A232-3EADA07CAAFD}">
      <dgm:prSet phldrT="[Text]" custT="1"/>
      <dgm:spPr>
        <a:solidFill>
          <a:schemeClr val="bg1"/>
        </a:solidFill>
      </dgm:spPr>
      <dgm:t>
        <a:bodyPr/>
        <a:lstStyle/>
        <a:p>
          <a:r>
            <a:rPr lang="en-US" sz="3200">
              <a:solidFill>
                <a:srgbClr val="FFFFFF"/>
              </a:solidFill>
              <a:latin typeface="Arial" panose="020B0604020202020204" pitchFamily="34" charset="0"/>
              <a:cs typeface="Arial" panose="020B0604020202020204" pitchFamily="34" charset="0"/>
            </a:rPr>
            <a:t>QUANTIFY QUALIFY</a:t>
          </a:r>
        </a:p>
      </dgm:t>
    </dgm:pt>
    <dgm:pt modelId="{08502D11-5662-4229-BC2E-96C722C638F7}" type="parTrans" cxnId="{73600876-F821-4DBF-AE44-3DB9B9593563}">
      <dgm:prSet/>
      <dgm:spPr/>
      <dgm:t>
        <a:bodyPr/>
        <a:lstStyle/>
        <a:p>
          <a:endParaRPr lang="en-US"/>
        </a:p>
      </dgm:t>
    </dgm:pt>
    <dgm:pt modelId="{4CB9C160-5AB2-4F14-8343-9518EA50F78F}" type="sibTrans" cxnId="{73600876-F821-4DBF-AE44-3DB9B9593563}">
      <dgm:prSet/>
      <dgm:spPr/>
      <dgm:t>
        <a:bodyPr/>
        <a:lstStyle/>
        <a:p>
          <a:endParaRPr lang="en-US"/>
        </a:p>
      </dgm:t>
    </dgm:pt>
    <dgm:pt modelId="{314DC89D-A688-47CE-A53D-00BA2776C2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gm:t>
    </dgm:pt>
    <dgm:pt modelId="{83029190-CA4E-4B9C-B7D1-0433D21D46D5}" type="parTrans" cxnId="{78B9013F-2443-4045-ADD6-5E9DE46E9E3B}">
      <dgm:prSet/>
      <dgm:spPr/>
      <dgm:t>
        <a:bodyPr/>
        <a:lstStyle/>
        <a:p>
          <a:endParaRPr lang="en-US"/>
        </a:p>
      </dgm:t>
    </dgm:pt>
    <dgm:pt modelId="{E27F9E95-A35B-4980-9D28-DB68DEFC080C}" type="sibTrans" cxnId="{78B9013F-2443-4045-ADD6-5E9DE46E9E3B}">
      <dgm:prSet/>
      <dgm:spPr/>
      <dgm:t>
        <a:bodyPr/>
        <a:lstStyle/>
        <a:p>
          <a:endParaRPr lang="en-US"/>
        </a:p>
      </dgm:t>
    </dgm:pt>
    <dgm:pt modelId="{1FABD2D7-6E24-4072-AC7C-4BBB341E9279}">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gm:t>
    </dgm:pt>
    <dgm:pt modelId="{E1EB9ADF-4671-403D-BB7D-4DB48FBCC827}" type="parTrans" cxnId="{64F27B6C-3AB7-4E3F-874A-6AF7B0E59AD8}">
      <dgm:prSet/>
      <dgm:spPr/>
      <dgm:t>
        <a:bodyPr/>
        <a:lstStyle/>
        <a:p>
          <a:endParaRPr lang="en-US"/>
        </a:p>
      </dgm:t>
    </dgm:pt>
    <dgm:pt modelId="{CD38AFFA-4608-45BD-B7D7-E5F502CE30D8}" type="sibTrans" cxnId="{64F27B6C-3AB7-4E3F-874A-6AF7B0E59AD8}">
      <dgm:prSet/>
      <dgm:spPr/>
      <dgm:t>
        <a:bodyPr/>
        <a:lstStyle/>
        <a:p>
          <a:endParaRPr lang="en-US"/>
        </a:p>
      </dgm:t>
    </dgm:pt>
    <dgm:pt modelId="{8C4F6391-0408-4E93-9C65-B2634C36EA40}">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Business Revenue</a:t>
          </a:r>
        </a:p>
      </dgm:t>
    </dgm:pt>
    <dgm:pt modelId="{FF57FF8F-0F9F-49A1-AEF8-314E922D5292}" type="parTrans" cxnId="{0EE6C2FD-4FBF-43D5-8976-E6F14C3BBD19}">
      <dgm:prSet/>
      <dgm:spPr/>
      <dgm:t>
        <a:bodyPr/>
        <a:lstStyle/>
        <a:p>
          <a:endParaRPr lang="en-US"/>
        </a:p>
      </dgm:t>
    </dgm:pt>
    <dgm:pt modelId="{B5BF7A01-1B02-4701-BAA8-3D74C99845BE}" type="sibTrans" cxnId="{0EE6C2FD-4FBF-43D5-8976-E6F14C3BBD19}">
      <dgm:prSet/>
      <dgm:spPr/>
      <dgm:t>
        <a:bodyPr/>
        <a:lstStyle/>
        <a:p>
          <a:endParaRPr lang="en-US"/>
        </a:p>
      </dgm:t>
    </dgm:pt>
    <dgm:pt modelId="{B2CFAEA3-D37D-49D8-AEF8-01E8EC9B9DE7}">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Value Added</a:t>
          </a:r>
        </a:p>
      </dgm:t>
    </dgm:pt>
    <dgm:pt modelId="{6B5BA71E-108E-455D-BA9C-26A7D249C282}" type="parTrans" cxnId="{5F8AAF2E-9C18-4CBE-99AB-4887B74BD3EE}">
      <dgm:prSet/>
      <dgm:spPr/>
      <dgm:t>
        <a:bodyPr/>
        <a:lstStyle/>
        <a:p>
          <a:endParaRPr lang="en-US"/>
        </a:p>
      </dgm:t>
    </dgm:pt>
    <dgm:pt modelId="{EBA215F2-F420-4BF7-9DC5-4D6851F0247B}" type="sibTrans" cxnId="{5F8AAF2E-9C18-4CBE-99AB-4887B74BD3EE}">
      <dgm:prSet/>
      <dgm:spPr/>
      <dgm:t>
        <a:bodyPr/>
        <a:lstStyle/>
        <a:p>
          <a:endParaRPr lang="en-US"/>
        </a:p>
      </dgm:t>
    </dgm:pt>
    <dgm:pt modelId="{DFDBF3CB-B340-4074-997D-3A0CC87E9F76}">
      <dgm:prSe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Visitor Spending Impacts</a:t>
          </a:r>
        </a:p>
      </dgm:t>
    </dgm:pt>
    <dgm:pt modelId="{7701E3B8-34AC-4D65-8779-83CACED10EF1}" type="parTrans" cxnId="{392D3919-15CE-43F4-906D-5385C828558B}">
      <dgm:prSet/>
      <dgm:spPr/>
      <dgm:t>
        <a:bodyPr/>
        <a:lstStyle/>
        <a:p>
          <a:endParaRPr lang="en-US"/>
        </a:p>
      </dgm:t>
    </dgm:pt>
    <dgm:pt modelId="{CDEEF303-3BC9-4FCA-8679-7244EBE6A970}" type="sibTrans" cxnId="{392D3919-15CE-43F4-906D-5385C828558B}">
      <dgm:prSet/>
      <dgm:spPr/>
      <dgm:t>
        <a:bodyPr/>
        <a:lstStyle/>
        <a:p>
          <a:endParaRPr lang="en-US"/>
        </a:p>
      </dgm:t>
    </dgm:pt>
    <dgm:pt modelId="{0A8EA300-CD83-449D-8AB0-F084DCBA5285}" type="pres">
      <dgm:prSet presAssocID="{D1B85439-1FCB-4ED5-AC67-DC8EFEB8BDF2}" presName="theList" presStyleCnt="0">
        <dgm:presLayoutVars>
          <dgm:dir/>
          <dgm:animLvl val="lvl"/>
          <dgm:resizeHandles val="exact"/>
        </dgm:presLayoutVars>
      </dgm:prSet>
      <dgm:spPr/>
    </dgm:pt>
    <dgm:pt modelId="{DE6B1D34-1C38-4681-A402-8D576F263B7A}" type="pres">
      <dgm:prSet presAssocID="{9795C2D0-A743-4725-842C-CA33E1E09F92}" presName="compNode" presStyleCnt="0"/>
      <dgm:spPr/>
    </dgm:pt>
    <dgm:pt modelId="{236EE130-84B3-4417-ABB0-8F449EAA5CFA}" type="pres">
      <dgm:prSet presAssocID="{9795C2D0-A743-4725-842C-CA33E1E09F92}" presName="aNode" presStyleLbl="bgShp" presStyleIdx="0" presStyleCnt="3" custLinFactNeighborX="-54406"/>
      <dgm:spPr/>
    </dgm:pt>
    <dgm:pt modelId="{3C1BD888-9EDD-4ECF-BA47-F043113EFCEC}" type="pres">
      <dgm:prSet presAssocID="{9795C2D0-A743-4725-842C-CA33E1E09F92}" presName="textNode" presStyleLbl="bgShp" presStyleIdx="0" presStyleCnt="3"/>
      <dgm:spPr/>
    </dgm:pt>
    <dgm:pt modelId="{3D8D1151-EF54-47C2-9AF3-8B3AFE5468E0}" type="pres">
      <dgm:prSet presAssocID="{9795C2D0-A743-4725-842C-CA33E1E09F92}" presName="compChildNode" presStyleCnt="0"/>
      <dgm:spPr/>
    </dgm:pt>
    <dgm:pt modelId="{E506EE68-A2D6-427F-874E-9C1874F30EBD}" type="pres">
      <dgm:prSet presAssocID="{9795C2D0-A743-4725-842C-CA33E1E09F92}" presName="theInnerList" presStyleCnt="0"/>
      <dgm:spPr/>
    </dgm:pt>
    <dgm:pt modelId="{713A5A28-14FB-49FA-A4F1-D74A18B014DE}" type="pres">
      <dgm:prSet presAssocID="{82D42AF7-84B4-41CD-8C8A-61E9D9811241}" presName="childNode" presStyleLbl="node1" presStyleIdx="0" presStyleCnt="9">
        <dgm:presLayoutVars>
          <dgm:bulletEnabled val="1"/>
        </dgm:presLayoutVars>
      </dgm:prSet>
      <dgm:spPr/>
    </dgm:pt>
    <dgm:pt modelId="{4E2F4E4E-D54A-42F4-9261-6E65CAE24527}" type="pres">
      <dgm:prSet presAssocID="{82D42AF7-84B4-41CD-8C8A-61E9D9811241}" presName="aSpace2" presStyleCnt="0"/>
      <dgm:spPr/>
    </dgm:pt>
    <dgm:pt modelId="{018FAC9B-80FB-406A-AA98-F7F36904A55B}" type="pres">
      <dgm:prSet presAssocID="{DFDBF3CB-B340-4074-997D-3A0CC87E9F76}" presName="childNode" presStyleLbl="node1" presStyleIdx="1" presStyleCnt="9">
        <dgm:presLayoutVars>
          <dgm:bulletEnabled val="1"/>
        </dgm:presLayoutVars>
      </dgm:prSet>
      <dgm:spPr/>
    </dgm:pt>
    <dgm:pt modelId="{F747B5E8-EE35-4A31-82DC-825990934715}" type="pres">
      <dgm:prSet presAssocID="{DFDBF3CB-B340-4074-997D-3A0CC87E9F76}" presName="aSpace2" presStyleCnt="0"/>
      <dgm:spPr/>
    </dgm:pt>
    <dgm:pt modelId="{2D9D6C0C-7868-4342-82FF-3FA17A160268}" type="pres">
      <dgm:prSet presAssocID="{92411C2A-5EAB-4A20-A130-BCD80CF2FCAA}" presName="childNode" presStyleLbl="node1" presStyleIdx="2" presStyleCnt="9">
        <dgm:presLayoutVars>
          <dgm:bulletEnabled val="1"/>
        </dgm:presLayoutVars>
      </dgm:prSet>
      <dgm:spPr/>
    </dgm:pt>
    <dgm:pt modelId="{85DD2FF2-5A66-4F52-89E4-311818F4B96C}" type="pres">
      <dgm:prSet presAssocID="{9795C2D0-A743-4725-842C-CA33E1E09F92}" presName="aSpace" presStyleCnt="0"/>
      <dgm:spPr/>
    </dgm:pt>
    <dgm:pt modelId="{4A2CE1BE-38E8-4D3D-91C6-FEA24038412F}" type="pres">
      <dgm:prSet presAssocID="{9028611D-B758-480A-9934-CF6CE5E2454E}" presName="compNode" presStyleCnt="0"/>
      <dgm:spPr/>
    </dgm:pt>
    <dgm:pt modelId="{C3127C27-E2CD-45E9-9CD9-ED9AAA4F6723}" type="pres">
      <dgm:prSet presAssocID="{9028611D-B758-480A-9934-CF6CE5E2454E}" presName="aNode" presStyleLbl="bgShp" presStyleIdx="1" presStyleCnt="3"/>
      <dgm:spPr/>
    </dgm:pt>
    <dgm:pt modelId="{5F5BB81E-1BFE-4F46-96E3-C61DCB145733}" type="pres">
      <dgm:prSet presAssocID="{9028611D-B758-480A-9934-CF6CE5E2454E}" presName="textNode" presStyleLbl="bgShp" presStyleIdx="1" presStyleCnt="3"/>
      <dgm:spPr/>
    </dgm:pt>
    <dgm:pt modelId="{A27D47C5-9908-432E-B740-5D60B1CB57D4}" type="pres">
      <dgm:prSet presAssocID="{9028611D-B758-480A-9934-CF6CE5E2454E}" presName="compChildNode" presStyleCnt="0"/>
      <dgm:spPr/>
    </dgm:pt>
    <dgm:pt modelId="{1F86CD33-455A-48CA-BFED-1F2BFA015D1B}" type="pres">
      <dgm:prSet presAssocID="{9028611D-B758-480A-9934-CF6CE5E2454E}" presName="theInnerList" presStyleCnt="0"/>
      <dgm:spPr/>
    </dgm:pt>
    <dgm:pt modelId="{E621D879-6722-41DC-9E75-A041E1301FEE}" type="pres">
      <dgm:prSet presAssocID="{A360D3BC-BC56-425B-9142-8097A5533681}" presName="childNode" presStyleLbl="node1" presStyleIdx="3" presStyleCnt="9">
        <dgm:presLayoutVars>
          <dgm:bulletEnabled val="1"/>
        </dgm:presLayoutVars>
      </dgm:prSet>
      <dgm:spPr/>
    </dgm:pt>
    <dgm:pt modelId="{3AC3C91D-F1A4-4217-8ECF-BD4ADA78170C}" type="pres">
      <dgm:prSet presAssocID="{A360D3BC-BC56-425B-9142-8097A5533681}" presName="aSpace2" presStyleCnt="0"/>
      <dgm:spPr/>
    </dgm:pt>
    <dgm:pt modelId="{E2F63F74-28A6-4805-A01E-C9C54FDAE489}" type="pres">
      <dgm:prSet presAssocID="{AC6F762B-5BC3-420F-A9C3-061CE562827B}" presName="childNode" presStyleLbl="node1" presStyleIdx="4" presStyleCnt="9">
        <dgm:presLayoutVars>
          <dgm:bulletEnabled val="1"/>
        </dgm:presLayoutVars>
      </dgm:prSet>
      <dgm:spPr/>
    </dgm:pt>
    <dgm:pt modelId="{2583D9D5-DEDB-4F47-9E4C-2D02C8538896}" type="pres">
      <dgm:prSet presAssocID="{AC6F762B-5BC3-420F-A9C3-061CE562827B}" presName="aSpace2" presStyleCnt="0"/>
      <dgm:spPr/>
    </dgm:pt>
    <dgm:pt modelId="{51862473-1A4D-456A-B71F-DE485B773161}" type="pres">
      <dgm:prSet presAssocID="{8C4F6391-0408-4E93-9C65-B2634C36EA40}" presName="childNode" presStyleLbl="node1" presStyleIdx="5" presStyleCnt="9" custLinFactY="96742" custLinFactNeighborX="0" custLinFactNeighborY="100000">
        <dgm:presLayoutVars>
          <dgm:bulletEnabled val="1"/>
        </dgm:presLayoutVars>
      </dgm:prSet>
      <dgm:spPr/>
    </dgm:pt>
    <dgm:pt modelId="{8396B702-5214-4BD9-880A-1BC15BC5AB78}" type="pres">
      <dgm:prSet presAssocID="{8C4F6391-0408-4E93-9C65-B2634C36EA40}" presName="aSpace2" presStyleCnt="0"/>
      <dgm:spPr/>
    </dgm:pt>
    <dgm:pt modelId="{AD48289D-1A3B-42C7-BB35-F602A0ED6003}" type="pres">
      <dgm:prSet presAssocID="{B2CFAEA3-D37D-49D8-AEF8-01E8EC9B9DE7}" presName="childNode" presStyleLbl="node1" presStyleIdx="6" presStyleCnt="9" custLinFactY="-100000" custLinFactNeighborY="-108367">
        <dgm:presLayoutVars>
          <dgm:bulletEnabled val="1"/>
        </dgm:presLayoutVars>
      </dgm:prSet>
      <dgm:spPr/>
    </dgm:pt>
    <dgm:pt modelId="{8F99BBEB-88C4-4C9B-9E1F-E12416EAFB2C}" type="pres">
      <dgm:prSet presAssocID="{9028611D-B758-480A-9934-CF6CE5E2454E}" presName="aSpace" presStyleCnt="0"/>
      <dgm:spPr/>
    </dgm:pt>
    <dgm:pt modelId="{28DB73F5-D791-457C-A065-F7796E26D7AE}" type="pres">
      <dgm:prSet presAssocID="{4615E104-6D01-425E-A232-3EADA07CAAFD}" presName="compNode" presStyleCnt="0"/>
      <dgm:spPr/>
    </dgm:pt>
    <dgm:pt modelId="{34ED1E57-09FB-4857-B73C-5F9C01BF1EA5}" type="pres">
      <dgm:prSet presAssocID="{4615E104-6D01-425E-A232-3EADA07CAAFD}" presName="aNode" presStyleLbl="bgShp" presStyleIdx="2" presStyleCnt="3" custLinFactNeighborX="647"/>
      <dgm:spPr/>
    </dgm:pt>
    <dgm:pt modelId="{6F6950B7-067C-4DC9-AA35-ADD50BE40FDA}" type="pres">
      <dgm:prSet presAssocID="{4615E104-6D01-425E-A232-3EADA07CAAFD}" presName="textNode" presStyleLbl="bgShp" presStyleIdx="2" presStyleCnt="3"/>
      <dgm:spPr/>
    </dgm:pt>
    <dgm:pt modelId="{7F8CD28F-8654-4393-A446-ECDB700693E5}" type="pres">
      <dgm:prSet presAssocID="{4615E104-6D01-425E-A232-3EADA07CAAFD}" presName="compChildNode" presStyleCnt="0"/>
      <dgm:spPr/>
    </dgm:pt>
    <dgm:pt modelId="{B7B54550-94BF-4F9F-9C55-C00285FEBF5F}" type="pres">
      <dgm:prSet presAssocID="{4615E104-6D01-425E-A232-3EADA07CAAFD}" presName="theInnerList" presStyleCnt="0"/>
      <dgm:spPr/>
    </dgm:pt>
    <dgm:pt modelId="{148ECBD2-D602-4133-A133-4C316A2BA410}" type="pres">
      <dgm:prSet presAssocID="{314DC89D-A688-47CE-A53D-00BA2776C2AA}" presName="childNode" presStyleLbl="node1" presStyleIdx="7" presStyleCnt="9">
        <dgm:presLayoutVars>
          <dgm:bulletEnabled val="1"/>
        </dgm:presLayoutVars>
      </dgm:prSet>
      <dgm:spPr/>
    </dgm:pt>
    <dgm:pt modelId="{578C658F-99B9-4A9E-8E80-3944E2E4F69F}" type="pres">
      <dgm:prSet presAssocID="{314DC89D-A688-47CE-A53D-00BA2776C2AA}" presName="aSpace2" presStyleCnt="0"/>
      <dgm:spPr/>
    </dgm:pt>
    <dgm:pt modelId="{96595682-7F78-4E9B-A0D6-FFD2A8AA4558}" type="pres">
      <dgm:prSet presAssocID="{1FABD2D7-6E24-4072-AC7C-4BBB341E9279}" presName="childNode" presStyleLbl="node1" presStyleIdx="8" presStyleCnt="9">
        <dgm:presLayoutVars>
          <dgm:bulletEnabled val="1"/>
        </dgm:presLayoutVars>
      </dgm:prSet>
      <dgm:spPr/>
    </dgm:pt>
  </dgm:ptLst>
  <dgm:cxnLst>
    <dgm:cxn modelId="{C10DC100-EB2E-4C43-9E9C-17B1091A77CA}" srcId="{9795C2D0-A743-4725-842C-CA33E1E09F92}" destId="{92411C2A-5EAB-4A20-A130-BCD80CF2FCAA}" srcOrd="2" destOrd="0" parTransId="{8821A54B-C363-4494-93F3-BA4AADE18B6B}" sibTransId="{91D3FD68-9CA9-4BFB-A3E9-7F8EFDDD76FF}"/>
    <dgm:cxn modelId="{6EFAA511-C3D6-407A-B7D8-96D916DF63BF}" type="presOf" srcId="{1FABD2D7-6E24-4072-AC7C-4BBB341E9279}" destId="{96595682-7F78-4E9B-A0D6-FFD2A8AA4558}" srcOrd="0" destOrd="0" presId="urn:microsoft.com/office/officeart/2005/8/layout/lProcess2"/>
    <dgm:cxn modelId="{392D3919-15CE-43F4-906D-5385C828558B}" srcId="{9795C2D0-A743-4725-842C-CA33E1E09F92}" destId="{DFDBF3CB-B340-4074-997D-3A0CC87E9F76}" srcOrd="1" destOrd="0" parTransId="{7701E3B8-34AC-4D65-8779-83CACED10EF1}" sibTransId="{CDEEF303-3BC9-4FCA-8679-7244EBE6A970}"/>
    <dgm:cxn modelId="{5F8AAF2E-9C18-4CBE-99AB-4887B74BD3EE}" srcId="{9028611D-B758-480A-9934-CF6CE5E2454E}" destId="{B2CFAEA3-D37D-49D8-AEF8-01E8EC9B9DE7}" srcOrd="3" destOrd="0" parTransId="{6B5BA71E-108E-455D-BA9C-26A7D249C282}" sibTransId="{EBA215F2-F420-4BF7-9DC5-4D6851F0247B}"/>
    <dgm:cxn modelId="{D640332F-6DEB-4075-8771-5BB18D739EB1}" srcId="{9795C2D0-A743-4725-842C-CA33E1E09F92}" destId="{82D42AF7-84B4-41CD-8C8A-61E9D9811241}" srcOrd="0" destOrd="0" parTransId="{B8B28EED-2256-440E-BED3-7086C127959C}" sibTransId="{415AB1E4-6580-4395-A2A9-8D21C5E40633}"/>
    <dgm:cxn modelId="{FED2C632-D057-4A24-A09A-ADC8D453DF12}" srcId="{9028611D-B758-480A-9934-CF6CE5E2454E}" destId="{A360D3BC-BC56-425B-9142-8097A5533681}" srcOrd="0" destOrd="0" parTransId="{1BE97F42-5B4E-4283-B388-929C0EACAABE}" sibTransId="{52DDDC6D-792D-474E-B55A-803A8DE34FC9}"/>
    <dgm:cxn modelId="{C1210437-ACD0-4176-928B-17983F65BBA6}" type="presOf" srcId="{4615E104-6D01-425E-A232-3EADA07CAAFD}" destId="{34ED1E57-09FB-4857-B73C-5F9C01BF1EA5}" srcOrd="0" destOrd="0" presId="urn:microsoft.com/office/officeart/2005/8/layout/lProcess2"/>
    <dgm:cxn modelId="{16503D3B-E9C1-404A-9E79-38023D9406B9}" srcId="{D1B85439-1FCB-4ED5-AC67-DC8EFEB8BDF2}" destId="{9028611D-B758-480A-9934-CF6CE5E2454E}" srcOrd="1" destOrd="0" parTransId="{BF51866A-4BA3-4751-A5BC-34E78B58D277}" sibTransId="{11BCADC4-CE10-4E11-A293-D2AE630BACC2}"/>
    <dgm:cxn modelId="{78B9013F-2443-4045-ADD6-5E9DE46E9E3B}" srcId="{4615E104-6D01-425E-A232-3EADA07CAAFD}" destId="{314DC89D-A688-47CE-A53D-00BA2776C2AA}" srcOrd="0" destOrd="0" parTransId="{83029190-CA4E-4B9C-B7D1-0433D21D46D5}" sibTransId="{E27F9E95-A35B-4980-9D28-DB68DEFC080C}"/>
    <dgm:cxn modelId="{7C4C3561-24B7-4F81-B383-494C91EB0305}" srcId="{D1B85439-1FCB-4ED5-AC67-DC8EFEB8BDF2}" destId="{9795C2D0-A743-4725-842C-CA33E1E09F92}" srcOrd="0" destOrd="0" parTransId="{5E868109-7DA7-49AE-99B2-570103F97195}" sibTransId="{3914556D-81D2-4F98-8810-E32DA8EE7497}"/>
    <dgm:cxn modelId="{90B61646-9660-4C1E-839E-E8E7A2BE6305}" type="presOf" srcId="{8C4F6391-0408-4E93-9C65-B2634C36EA40}" destId="{51862473-1A4D-456A-B71F-DE485B773161}" srcOrd="0" destOrd="0" presId="urn:microsoft.com/office/officeart/2005/8/layout/lProcess2"/>
    <dgm:cxn modelId="{B0F0D947-9977-4F12-A62C-A8E0395EBA72}" type="presOf" srcId="{AC6F762B-5BC3-420F-A9C3-061CE562827B}" destId="{E2F63F74-28A6-4805-A01E-C9C54FDAE489}" srcOrd="0" destOrd="0" presId="urn:microsoft.com/office/officeart/2005/8/layout/lProcess2"/>
    <dgm:cxn modelId="{64F27B6C-3AB7-4E3F-874A-6AF7B0E59AD8}" srcId="{4615E104-6D01-425E-A232-3EADA07CAAFD}" destId="{1FABD2D7-6E24-4072-AC7C-4BBB341E9279}" srcOrd="1" destOrd="0" parTransId="{E1EB9ADF-4671-403D-BB7D-4DB48FBCC827}" sibTransId="{CD38AFFA-4608-45BD-B7D7-E5F502CE30D8}"/>
    <dgm:cxn modelId="{73600876-F821-4DBF-AE44-3DB9B9593563}" srcId="{D1B85439-1FCB-4ED5-AC67-DC8EFEB8BDF2}" destId="{4615E104-6D01-425E-A232-3EADA07CAAFD}" srcOrd="2" destOrd="0" parTransId="{08502D11-5662-4229-BC2E-96C722C638F7}" sibTransId="{4CB9C160-5AB2-4F14-8343-9518EA50F78F}"/>
    <dgm:cxn modelId="{4E806A5A-B057-4A43-969D-D2E71CE71732}" type="presOf" srcId="{82D42AF7-84B4-41CD-8C8A-61E9D9811241}" destId="{713A5A28-14FB-49FA-A4F1-D74A18B014DE}" srcOrd="0" destOrd="0" presId="urn:microsoft.com/office/officeart/2005/8/layout/lProcess2"/>
    <dgm:cxn modelId="{CADC5880-1C76-44B1-BE00-77E191A26B29}" type="presOf" srcId="{B2CFAEA3-D37D-49D8-AEF8-01E8EC9B9DE7}" destId="{AD48289D-1A3B-42C7-BB35-F602A0ED6003}" srcOrd="0" destOrd="0" presId="urn:microsoft.com/office/officeart/2005/8/layout/lProcess2"/>
    <dgm:cxn modelId="{0A338A86-B745-42CC-8543-46795EA82679}" type="presOf" srcId="{A360D3BC-BC56-425B-9142-8097A5533681}" destId="{E621D879-6722-41DC-9E75-A041E1301FEE}" srcOrd="0" destOrd="0" presId="urn:microsoft.com/office/officeart/2005/8/layout/lProcess2"/>
    <dgm:cxn modelId="{69E2DBA3-3099-4B77-BD4E-D1FF07EECF27}" type="presOf" srcId="{9795C2D0-A743-4725-842C-CA33E1E09F92}" destId="{3C1BD888-9EDD-4ECF-BA47-F043113EFCEC}" srcOrd="1" destOrd="0" presId="urn:microsoft.com/office/officeart/2005/8/layout/lProcess2"/>
    <dgm:cxn modelId="{91504DA6-73C8-41EC-AB4E-B3A02496B338}" type="presOf" srcId="{9028611D-B758-480A-9934-CF6CE5E2454E}" destId="{C3127C27-E2CD-45E9-9CD9-ED9AAA4F6723}" srcOrd="0" destOrd="0" presId="urn:microsoft.com/office/officeart/2005/8/layout/lProcess2"/>
    <dgm:cxn modelId="{AE6937AD-9A1E-4B3D-8437-39065DCB52C3}" srcId="{9028611D-B758-480A-9934-CF6CE5E2454E}" destId="{AC6F762B-5BC3-420F-A9C3-061CE562827B}" srcOrd="1" destOrd="0" parTransId="{0C46514C-330F-4C8D-B38D-321276719C50}" sibTransId="{756B7977-CF4E-4A57-A554-5901F4F52F62}"/>
    <dgm:cxn modelId="{D4B94BAF-8781-415F-B28E-542DDC607034}" type="presOf" srcId="{D1B85439-1FCB-4ED5-AC67-DC8EFEB8BDF2}" destId="{0A8EA300-CD83-449D-8AB0-F084DCBA5285}" srcOrd="0" destOrd="0" presId="urn:microsoft.com/office/officeart/2005/8/layout/lProcess2"/>
    <dgm:cxn modelId="{43A4DCB7-2267-4DB9-BE41-48160B9C881E}" type="presOf" srcId="{9795C2D0-A743-4725-842C-CA33E1E09F92}" destId="{236EE130-84B3-4417-ABB0-8F449EAA5CFA}" srcOrd="0" destOrd="0" presId="urn:microsoft.com/office/officeart/2005/8/layout/lProcess2"/>
    <dgm:cxn modelId="{CB7F27B9-EB02-4384-AB1C-2EE703C70F66}" type="presOf" srcId="{4615E104-6D01-425E-A232-3EADA07CAAFD}" destId="{6F6950B7-067C-4DC9-AA35-ADD50BE40FDA}" srcOrd="1" destOrd="0" presId="urn:microsoft.com/office/officeart/2005/8/layout/lProcess2"/>
    <dgm:cxn modelId="{707B93BD-CA73-4C6A-BB39-D2ADEB233494}" type="presOf" srcId="{9028611D-B758-480A-9934-CF6CE5E2454E}" destId="{5F5BB81E-1BFE-4F46-96E3-C61DCB145733}" srcOrd="1" destOrd="0" presId="urn:microsoft.com/office/officeart/2005/8/layout/lProcess2"/>
    <dgm:cxn modelId="{CFE35ACC-C8A3-45C0-A386-7DDA12CDC936}" type="presOf" srcId="{DFDBF3CB-B340-4074-997D-3A0CC87E9F76}" destId="{018FAC9B-80FB-406A-AA98-F7F36904A55B}" srcOrd="0" destOrd="0" presId="urn:microsoft.com/office/officeart/2005/8/layout/lProcess2"/>
    <dgm:cxn modelId="{3A9D47F5-0DB4-437A-8F5A-9A00470B434C}" type="presOf" srcId="{314DC89D-A688-47CE-A53D-00BA2776C2AA}" destId="{148ECBD2-D602-4133-A133-4C316A2BA410}" srcOrd="0" destOrd="0" presId="urn:microsoft.com/office/officeart/2005/8/layout/lProcess2"/>
    <dgm:cxn modelId="{69065EF6-C7C9-4E20-BF82-2A011AA906E4}" type="presOf" srcId="{92411C2A-5EAB-4A20-A130-BCD80CF2FCAA}" destId="{2D9D6C0C-7868-4342-82FF-3FA17A160268}" srcOrd="0" destOrd="0" presId="urn:microsoft.com/office/officeart/2005/8/layout/lProcess2"/>
    <dgm:cxn modelId="{0EE6C2FD-4FBF-43D5-8976-E6F14C3BBD19}" srcId="{9028611D-B758-480A-9934-CF6CE5E2454E}" destId="{8C4F6391-0408-4E93-9C65-B2634C36EA40}" srcOrd="2" destOrd="0" parTransId="{FF57FF8F-0F9F-49A1-AEF8-314E922D5292}" sibTransId="{B5BF7A01-1B02-4701-BAA8-3D74C99845BE}"/>
    <dgm:cxn modelId="{1C997A2A-E791-4B59-9D24-99D5CC069EB5}" type="presParOf" srcId="{0A8EA300-CD83-449D-8AB0-F084DCBA5285}" destId="{DE6B1D34-1C38-4681-A402-8D576F263B7A}" srcOrd="0" destOrd="0" presId="urn:microsoft.com/office/officeart/2005/8/layout/lProcess2"/>
    <dgm:cxn modelId="{5E325479-38E4-4E96-B00D-204BC1FC7E0A}" type="presParOf" srcId="{DE6B1D34-1C38-4681-A402-8D576F263B7A}" destId="{236EE130-84B3-4417-ABB0-8F449EAA5CFA}" srcOrd="0" destOrd="0" presId="urn:microsoft.com/office/officeart/2005/8/layout/lProcess2"/>
    <dgm:cxn modelId="{4E44F23F-53D1-4DD3-8CA6-AE6BB3D88539}" type="presParOf" srcId="{DE6B1D34-1C38-4681-A402-8D576F263B7A}" destId="{3C1BD888-9EDD-4ECF-BA47-F043113EFCEC}" srcOrd="1" destOrd="0" presId="urn:microsoft.com/office/officeart/2005/8/layout/lProcess2"/>
    <dgm:cxn modelId="{D805737C-827F-4922-9AB2-B9DA8FD882C3}" type="presParOf" srcId="{DE6B1D34-1C38-4681-A402-8D576F263B7A}" destId="{3D8D1151-EF54-47C2-9AF3-8B3AFE5468E0}" srcOrd="2" destOrd="0" presId="urn:microsoft.com/office/officeart/2005/8/layout/lProcess2"/>
    <dgm:cxn modelId="{498242A1-4E18-488B-9C01-159DA9118C01}" type="presParOf" srcId="{3D8D1151-EF54-47C2-9AF3-8B3AFE5468E0}" destId="{E506EE68-A2D6-427F-874E-9C1874F30EBD}" srcOrd="0" destOrd="0" presId="urn:microsoft.com/office/officeart/2005/8/layout/lProcess2"/>
    <dgm:cxn modelId="{4B36E547-163A-4CD0-8588-2E07DA8C14A3}" type="presParOf" srcId="{E506EE68-A2D6-427F-874E-9C1874F30EBD}" destId="{713A5A28-14FB-49FA-A4F1-D74A18B014DE}" srcOrd="0" destOrd="0" presId="urn:microsoft.com/office/officeart/2005/8/layout/lProcess2"/>
    <dgm:cxn modelId="{2CC8721B-97FE-41B2-B7FC-597FA09A2DBB}" type="presParOf" srcId="{E506EE68-A2D6-427F-874E-9C1874F30EBD}" destId="{4E2F4E4E-D54A-42F4-9261-6E65CAE24527}" srcOrd="1" destOrd="0" presId="urn:microsoft.com/office/officeart/2005/8/layout/lProcess2"/>
    <dgm:cxn modelId="{E9BEAAE1-476F-477B-BACA-FA1B0572BEB1}" type="presParOf" srcId="{E506EE68-A2D6-427F-874E-9C1874F30EBD}" destId="{018FAC9B-80FB-406A-AA98-F7F36904A55B}" srcOrd="2" destOrd="0" presId="urn:microsoft.com/office/officeart/2005/8/layout/lProcess2"/>
    <dgm:cxn modelId="{D64874EC-AD0E-40B0-AE03-12E910E4E57F}" type="presParOf" srcId="{E506EE68-A2D6-427F-874E-9C1874F30EBD}" destId="{F747B5E8-EE35-4A31-82DC-825990934715}" srcOrd="3" destOrd="0" presId="urn:microsoft.com/office/officeart/2005/8/layout/lProcess2"/>
    <dgm:cxn modelId="{8793C312-D697-421E-ABBA-9E10403DAD9F}" type="presParOf" srcId="{E506EE68-A2D6-427F-874E-9C1874F30EBD}" destId="{2D9D6C0C-7868-4342-82FF-3FA17A160268}" srcOrd="4" destOrd="0" presId="urn:microsoft.com/office/officeart/2005/8/layout/lProcess2"/>
    <dgm:cxn modelId="{5C475F18-B2D9-43FF-960E-A00BA3147582}" type="presParOf" srcId="{0A8EA300-CD83-449D-8AB0-F084DCBA5285}" destId="{85DD2FF2-5A66-4F52-89E4-311818F4B96C}" srcOrd="1" destOrd="0" presId="urn:microsoft.com/office/officeart/2005/8/layout/lProcess2"/>
    <dgm:cxn modelId="{3963B2F2-8B9A-4B7C-B769-86411CFD363A}" type="presParOf" srcId="{0A8EA300-CD83-449D-8AB0-F084DCBA5285}" destId="{4A2CE1BE-38E8-4D3D-91C6-FEA24038412F}" srcOrd="2" destOrd="0" presId="urn:microsoft.com/office/officeart/2005/8/layout/lProcess2"/>
    <dgm:cxn modelId="{B09D7C7E-F1EC-4BB7-BA72-F7E9B12FA817}" type="presParOf" srcId="{4A2CE1BE-38E8-4D3D-91C6-FEA24038412F}" destId="{C3127C27-E2CD-45E9-9CD9-ED9AAA4F6723}" srcOrd="0" destOrd="0" presId="urn:microsoft.com/office/officeart/2005/8/layout/lProcess2"/>
    <dgm:cxn modelId="{E53659A7-257D-4547-95FA-76BAF55578BA}" type="presParOf" srcId="{4A2CE1BE-38E8-4D3D-91C6-FEA24038412F}" destId="{5F5BB81E-1BFE-4F46-96E3-C61DCB145733}" srcOrd="1" destOrd="0" presId="urn:microsoft.com/office/officeart/2005/8/layout/lProcess2"/>
    <dgm:cxn modelId="{2E85136B-25CE-4D8F-9DC9-0D0EC9ECAFB3}" type="presParOf" srcId="{4A2CE1BE-38E8-4D3D-91C6-FEA24038412F}" destId="{A27D47C5-9908-432E-B740-5D60B1CB57D4}" srcOrd="2" destOrd="0" presId="urn:microsoft.com/office/officeart/2005/8/layout/lProcess2"/>
    <dgm:cxn modelId="{BC07EE84-98AF-4A4D-8B77-FE508D15B556}" type="presParOf" srcId="{A27D47C5-9908-432E-B740-5D60B1CB57D4}" destId="{1F86CD33-455A-48CA-BFED-1F2BFA015D1B}" srcOrd="0" destOrd="0" presId="urn:microsoft.com/office/officeart/2005/8/layout/lProcess2"/>
    <dgm:cxn modelId="{12043DE4-E4AC-4A87-9FA7-D3C0988CC017}" type="presParOf" srcId="{1F86CD33-455A-48CA-BFED-1F2BFA015D1B}" destId="{E621D879-6722-41DC-9E75-A041E1301FEE}" srcOrd="0" destOrd="0" presId="urn:microsoft.com/office/officeart/2005/8/layout/lProcess2"/>
    <dgm:cxn modelId="{16CA85E0-2FA3-40AA-B04C-A02E91D0B4D6}" type="presParOf" srcId="{1F86CD33-455A-48CA-BFED-1F2BFA015D1B}" destId="{3AC3C91D-F1A4-4217-8ECF-BD4ADA78170C}" srcOrd="1" destOrd="0" presId="urn:microsoft.com/office/officeart/2005/8/layout/lProcess2"/>
    <dgm:cxn modelId="{8DB11FFF-F20B-4E23-B44A-6890264AF1DC}" type="presParOf" srcId="{1F86CD33-455A-48CA-BFED-1F2BFA015D1B}" destId="{E2F63F74-28A6-4805-A01E-C9C54FDAE489}" srcOrd="2" destOrd="0" presId="urn:microsoft.com/office/officeart/2005/8/layout/lProcess2"/>
    <dgm:cxn modelId="{B936ED44-9D3A-4239-A6DC-3D2E05F0C966}" type="presParOf" srcId="{1F86CD33-455A-48CA-BFED-1F2BFA015D1B}" destId="{2583D9D5-DEDB-4F47-9E4C-2D02C8538896}" srcOrd="3" destOrd="0" presId="urn:microsoft.com/office/officeart/2005/8/layout/lProcess2"/>
    <dgm:cxn modelId="{C8DE075E-3A5D-4C90-B51D-6CA89B867AFE}" type="presParOf" srcId="{1F86CD33-455A-48CA-BFED-1F2BFA015D1B}" destId="{51862473-1A4D-456A-B71F-DE485B773161}" srcOrd="4" destOrd="0" presId="urn:microsoft.com/office/officeart/2005/8/layout/lProcess2"/>
    <dgm:cxn modelId="{694D0C84-F33E-48D2-813D-1BED06380ECF}" type="presParOf" srcId="{1F86CD33-455A-48CA-BFED-1F2BFA015D1B}" destId="{8396B702-5214-4BD9-880A-1BC15BC5AB78}" srcOrd="5" destOrd="0" presId="urn:microsoft.com/office/officeart/2005/8/layout/lProcess2"/>
    <dgm:cxn modelId="{84220F10-F6A9-4739-9E28-23B528F4FF42}" type="presParOf" srcId="{1F86CD33-455A-48CA-BFED-1F2BFA015D1B}" destId="{AD48289D-1A3B-42C7-BB35-F602A0ED6003}" srcOrd="6" destOrd="0" presId="urn:microsoft.com/office/officeart/2005/8/layout/lProcess2"/>
    <dgm:cxn modelId="{45A8A0A8-91A0-494F-9542-E367EF23DDC4}" type="presParOf" srcId="{0A8EA300-CD83-449D-8AB0-F084DCBA5285}" destId="{8F99BBEB-88C4-4C9B-9E1F-E12416EAFB2C}" srcOrd="3" destOrd="0" presId="urn:microsoft.com/office/officeart/2005/8/layout/lProcess2"/>
    <dgm:cxn modelId="{50391E8C-4A1D-4BA1-9F86-BBA71CFDD150}" type="presParOf" srcId="{0A8EA300-CD83-449D-8AB0-F084DCBA5285}" destId="{28DB73F5-D791-457C-A065-F7796E26D7AE}" srcOrd="4" destOrd="0" presId="urn:microsoft.com/office/officeart/2005/8/layout/lProcess2"/>
    <dgm:cxn modelId="{CF5C8D6D-9B26-40FE-807B-1B74ACD26638}" type="presParOf" srcId="{28DB73F5-D791-457C-A065-F7796E26D7AE}" destId="{34ED1E57-09FB-4857-B73C-5F9C01BF1EA5}" srcOrd="0" destOrd="0" presId="urn:microsoft.com/office/officeart/2005/8/layout/lProcess2"/>
    <dgm:cxn modelId="{16481F3E-C0E2-4DC2-B2CB-B357359A0225}" type="presParOf" srcId="{28DB73F5-D791-457C-A065-F7796E26D7AE}" destId="{6F6950B7-067C-4DC9-AA35-ADD50BE40FDA}" srcOrd="1" destOrd="0" presId="urn:microsoft.com/office/officeart/2005/8/layout/lProcess2"/>
    <dgm:cxn modelId="{85E0E7A3-74AA-40ED-8B96-7A31B46B68CD}" type="presParOf" srcId="{28DB73F5-D791-457C-A065-F7796E26D7AE}" destId="{7F8CD28F-8654-4393-A446-ECDB700693E5}" srcOrd="2" destOrd="0" presId="urn:microsoft.com/office/officeart/2005/8/layout/lProcess2"/>
    <dgm:cxn modelId="{B5CD2B9A-3F23-4C77-B2BE-4C21E48FA514}" type="presParOf" srcId="{7F8CD28F-8654-4393-A446-ECDB700693E5}" destId="{B7B54550-94BF-4F9F-9C55-C00285FEBF5F}" srcOrd="0" destOrd="0" presId="urn:microsoft.com/office/officeart/2005/8/layout/lProcess2"/>
    <dgm:cxn modelId="{174408A2-547F-4563-94BD-1FDF66F47AF0}" type="presParOf" srcId="{B7B54550-94BF-4F9F-9C55-C00285FEBF5F}" destId="{148ECBD2-D602-4133-A133-4C316A2BA410}" srcOrd="0" destOrd="0" presId="urn:microsoft.com/office/officeart/2005/8/layout/lProcess2"/>
    <dgm:cxn modelId="{24664E3B-8107-466D-885E-9668021AFD71}" type="presParOf" srcId="{B7B54550-94BF-4F9F-9C55-C00285FEBF5F}" destId="{578C658F-99B9-4A9E-8E80-3944E2E4F69F}" srcOrd="1" destOrd="0" presId="urn:microsoft.com/office/officeart/2005/8/layout/lProcess2"/>
    <dgm:cxn modelId="{018E2033-86F5-4315-953F-34E361672FE2}" type="presParOf" srcId="{B7B54550-94BF-4F9F-9C55-C00285FEBF5F}" destId="{96595682-7F78-4E9B-A0D6-FFD2A8AA4558}"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EE130-84B3-4417-ABB0-8F449EAA5CFA}">
      <dsp:nvSpPr>
        <dsp:cNvPr id="0" name=""/>
        <dsp:cNvSpPr/>
      </dsp:nvSpPr>
      <dsp:spPr>
        <a:xfrm>
          <a:off x="0" y="0"/>
          <a:ext cx="3434551" cy="4184333"/>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dsp:txBody>
      <dsp:txXfrm>
        <a:off x="0" y="0"/>
        <a:ext cx="3434551" cy="1255299"/>
      </dsp:txXfrm>
    </dsp:sp>
    <dsp:sp modelId="{713A5A28-14FB-49FA-A4F1-D74A18B014DE}">
      <dsp:nvSpPr>
        <dsp:cNvPr id="0" name=""/>
        <dsp:cNvSpPr/>
      </dsp:nvSpPr>
      <dsp:spPr>
        <a:xfrm>
          <a:off x="344776" y="1255657"/>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dsp:txBody>
      <dsp:txXfrm>
        <a:off x="368853" y="1279734"/>
        <a:ext cx="2699486" cy="773899"/>
      </dsp:txXfrm>
    </dsp:sp>
    <dsp:sp modelId="{018FAC9B-80FB-406A-AA98-F7F36904A55B}">
      <dsp:nvSpPr>
        <dsp:cNvPr id="0" name=""/>
        <dsp:cNvSpPr/>
      </dsp:nvSpPr>
      <dsp:spPr>
        <a:xfrm>
          <a:off x="344776" y="2204181"/>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dsp:txBody>
      <dsp:txXfrm>
        <a:off x="368853" y="2228258"/>
        <a:ext cx="2699486" cy="773899"/>
      </dsp:txXfrm>
    </dsp:sp>
    <dsp:sp modelId="{2D9D6C0C-7868-4342-82FF-3FA17A160268}">
      <dsp:nvSpPr>
        <dsp:cNvPr id="0" name=""/>
        <dsp:cNvSpPr/>
      </dsp:nvSpPr>
      <dsp:spPr>
        <a:xfrm>
          <a:off x="344776" y="3152704"/>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dsp:txBody>
      <dsp:txXfrm>
        <a:off x="368853" y="3176781"/>
        <a:ext cx="2699486" cy="773899"/>
      </dsp:txXfrm>
    </dsp:sp>
    <dsp:sp modelId="{C3127C27-E2CD-45E9-9CD9-ED9AAA4F6723}">
      <dsp:nvSpPr>
        <dsp:cNvPr id="0" name=""/>
        <dsp:cNvSpPr/>
      </dsp:nvSpPr>
      <dsp:spPr>
        <a:xfrm>
          <a:off x="3693463" y="0"/>
          <a:ext cx="3434551" cy="4184333"/>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dsp:txBody>
      <dsp:txXfrm>
        <a:off x="3693463" y="0"/>
        <a:ext cx="3434551" cy="1255299"/>
      </dsp:txXfrm>
    </dsp:sp>
    <dsp:sp modelId="{E621D879-6722-41DC-9E75-A041E1301FEE}">
      <dsp:nvSpPr>
        <dsp:cNvPr id="0" name=""/>
        <dsp:cNvSpPr/>
      </dsp:nvSpPr>
      <dsp:spPr>
        <a:xfrm>
          <a:off x="4036918" y="1255402"/>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Total Jobs</a:t>
          </a:r>
        </a:p>
      </dsp:txBody>
      <dsp:txXfrm>
        <a:off x="4054772" y="1273256"/>
        <a:ext cx="2711932" cy="573860"/>
      </dsp:txXfrm>
    </dsp:sp>
    <dsp:sp modelId="{E2F63F74-28A6-4805-A01E-C9C54FDAE489}">
      <dsp:nvSpPr>
        <dsp:cNvPr id="0" name=""/>
        <dsp:cNvSpPr/>
      </dsp:nvSpPr>
      <dsp:spPr>
        <a:xfrm>
          <a:off x="4036918" y="1958750"/>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Payroll</a:t>
          </a:r>
        </a:p>
      </dsp:txBody>
      <dsp:txXfrm>
        <a:off x="4054772" y="1976604"/>
        <a:ext cx="2711932" cy="573860"/>
      </dsp:txXfrm>
    </dsp:sp>
    <dsp:sp modelId="{51862473-1A4D-456A-B71F-DE485B773161}">
      <dsp:nvSpPr>
        <dsp:cNvPr id="0" name=""/>
        <dsp:cNvSpPr/>
      </dsp:nvSpPr>
      <dsp:spPr>
        <a:xfrm>
          <a:off x="4036918" y="3345586"/>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Business Revenue</a:t>
          </a:r>
        </a:p>
      </dsp:txBody>
      <dsp:txXfrm>
        <a:off x="4054772" y="3363440"/>
        <a:ext cx="2711932" cy="573860"/>
      </dsp:txXfrm>
    </dsp:sp>
    <dsp:sp modelId="{AD48289D-1A3B-42C7-BB35-F602A0ED6003}">
      <dsp:nvSpPr>
        <dsp:cNvPr id="0" name=""/>
        <dsp:cNvSpPr/>
      </dsp:nvSpPr>
      <dsp:spPr>
        <a:xfrm>
          <a:off x="4036918" y="2654251"/>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dsp:txBody>
      <dsp:txXfrm>
        <a:off x="4054772" y="2672105"/>
        <a:ext cx="2711932" cy="573860"/>
      </dsp:txXfrm>
    </dsp:sp>
    <dsp:sp modelId="{34ED1E57-09FB-4857-B73C-5F9C01BF1EA5}">
      <dsp:nvSpPr>
        <dsp:cNvPr id="0" name=""/>
        <dsp:cNvSpPr/>
      </dsp:nvSpPr>
      <dsp:spPr>
        <a:xfrm>
          <a:off x="7386926" y="0"/>
          <a:ext cx="3434551" cy="4184333"/>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dsp:txBody>
      <dsp:txXfrm>
        <a:off x="7386926" y="0"/>
        <a:ext cx="3434551" cy="1255299"/>
      </dsp:txXfrm>
    </dsp:sp>
    <dsp:sp modelId="{148ECBD2-D602-4133-A133-4C316A2BA410}">
      <dsp:nvSpPr>
        <dsp:cNvPr id="0" name=""/>
        <dsp:cNvSpPr/>
      </dsp:nvSpPr>
      <dsp:spPr>
        <a:xfrm>
          <a:off x="7729061" y="1256525"/>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sp:txBody>
      <dsp:txXfrm>
        <a:off x="7766013" y="1293477"/>
        <a:ext cx="2673736" cy="1187729"/>
      </dsp:txXfrm>
    </dsp:sp>
    <dsp:sp modelId="{96595682-7F78-4E9B-A0D6-FFD2A8AA4558}">
      <dsp:nvSpPr>
        <dsp:cNvPr id="0" name=""/>
        <dsp:cNvSpPr/>
      </dsp:nvSpPr>
      <dsp:spPr>
        <a:xfrm>
          <a:off x="7729061" y="2712256"/>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sp:txBody>
      <dsp:txXfrm>
        <a:off x="7766013" y="2749208"/>
        <a:ext cx="2673736" cy="118772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4/21/2021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Tennessee Department of Transportation (TDOT) Aeronautics Division teamed with Kimley-Horn, EBP, and Garver, LLC to develop the Tennessee Aviation Economic Impact Study. The Tennessee Aviation Economic Impact Study was conducted in concert with the Tennessee Aviation System Plan (TASP). Both studies used data collected during or for Calendar Year 2019. For that reason, this study largely does not incorporate any impacts from the COVID-19 Pandemic, and presents the findings of Tennessee’s aviation system as of 2019.</a:t>
            </a:r>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90011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primary data source for this economic impact study was a series of surveys designed to gather key information for activities generating direct on- and off-airport economic activity. When necessary, additional secondary data, including the IMPLAN modeling system, were used to fill in any missing information from the surveys for on- and off-airport business activity and visitor spending.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Data were primarily gathered in 2019, specifically survey data (including employment and payroll data), enplanements, and operations. Due to the timing of the study, commercial service visitor surveys were collected in 2020, during the COVID-19 pandemic. Commercial service and general aviation visitor results were adjusted to 2019 levels in order to be analyzed along with other data collected in 2019.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15239706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sections provide an overview and explanation of the different categories of economic impact, including on-airport activity, visitor spending, and freight/cargo impacts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2146889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payroll, and value added were used to develop the full profile of direct impacts resulting from capital expenditures on construction.</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19117034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 visitors arrived by scheduled airline service through one of Tennessee’s commercial service airports with service in 2019 and by GA aircraft at all 78 study airports. The visitor spending analysis looks specifically at visitors to Tennessee from out of state or international locations, as these travelers bring new money into the state’s economy. The analysis also removes transit passengers who connect through a Tennessee airport on their way to another final destination. </a:t>
            </a:r>
          </a:p>
          <a:p>
            <a:endParaRPr lang="en-US" sz="1200">
              <a:solidFill>
                <a:srgbClr val="4F5657"/>
              </a:solidFill>
              <a:latin typeface="Trebuchet MS"/>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rgbClr val="4F5657"/>
                </a:solidFill>
                <a:latin typeface="Trebuchet MS"/>
                <a:cs typeface="Trebuchet MS"/>
              </a:rPr>
              <a:t>Spending </a:t>
            </a:r>
            <a:r>
              <a:rPr lang="en-US" sz="1200" spc="-5">
                <a:solidFill>
                  <a:srgbClr val="4F5657"/>
                </a:solidFill>
                <a:latin typeface="Trebuchet MS"/>
                <a:cs typeface="Trebuchet MS"/>
              </a:rPr>
              <a:t>estimates </a:t>
            </a:r>
            <a:r>
              <a:rPr lang="en-US" sz="1200">
                <a:solidFill>
                  <a:srgbClr val="4F5657"/>
                </a:solidFill>
                <a:latin typeface="Trebuchet MS"/>
                <a:cs typeface="Trebuchet MS"/>
              </a:rPr>
              <a:t>for visitors </a:t>
            </a:r>
            <a:r>
              <a:rPr lang="en-US" sz="1200" spc="-5">
                <a:solidFill>
                  <a:srgbClr val="4F5657"/>
                </a:solidFill>
                <a:latin typeface="Trebuchet MS"/>
                <a:cs typeface="Trebuchet MS"/>
              </a:rPr>
              <a:t>using commercial </a:t>
            </a:r>
            <a:r>
              <a:rPr lang="en-US" sz="1200">
                <a:solidFill>
                  <a:srgbClr val="4F5657"/>
                </a:solidFill>
                <a:latin typeface="Trebuchet MS"/>
                <a:cs typeface="Trebuchet MS"/>
              </a:rPr>
              <a:t>or GA </a:t>
            </a:r>
            <a:r>
              <a:rPr lang="en-US" sz="1200" spc="-5">
                <a:solidFill>
                  <a:srgbClr val="4F5657"/>
                </a:solidFill>
                <a:latin typeface="Trebuchet MS"/>
                <a:cs typeface="Trebuchet MS"/>
              </a:rPr>
              <a:t>airports were developed through information obtained from airport passenger </a:t>
            </a:r>
            <a:r>
              <a:rPr lang="en-US" sz="1200">
                <a:solidFill>
                  <a:srgbClr val="4F5657"/>
                </a:solidFill>
                <a:latin typeface="Trebuchet MS"/>
                <a:cs typeface="Trebuchet MS"/>
              </a:rPr>
              <a:t>surveys as well as</a:t>
            </a:r>
            <a:r>
              <a:rPr lang="en-US" sz="1200" spc="-5">
                <a:solidFill>
                  <a:srgbClr val="4F5657"/>
                </a:solidFill>
                <a:latin typeface="Trebuchet MS"/>
                <a:cs typeface="Trebuchet MS"/>
              </a:rPr>
              <a:t> third-party data providers (such as local/state  tourism agencies)</a:t>
            </a:r>
            <a:r>
              <a:rPr lang="en-US" sz="1200">
                <a:solidFill>
                  <a:srgbClr val="4F5657"/>
                </a:solidFill>
                <a:latin typeface="Trebuchet MS"/>
                <a:cs typeface="Trebuchet MS"/>
              </a:rPr>
              <a:t>.</a:t>
            </a:r>
            <a:endParaRPr lang="en-US" sz="1200" spc="-5">
              <a:solidFill>
                <a:srgbClr val="4F5657"/>
              </a:solidFill>
              <a:latin typeface="Trebuchet MS"/>
              <a:cs typeface="Trebuchet MS"/>
            </a:endParaRP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22487546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individual airport economic impacts, the economic impact of cargo/freight analysis quantifies the off-airport activities supported by air cargo services at Tennessee’s airports. Cargo/freight’s “off-airport-related impacts” are the business revenue earned due to these long-distance sales, and the subsequent jobs, payroll, and value added attributable to those sales. These impacts are earned by a wide range of manufacturing, agricultural, and other companies who rely on Tennessee’s airports to ship products out-of-state.</a:t>
            </a:r>
          </a:p>
          <a:p>
            <a:endParaRPr lang="en-US"/>
          </a:p>
          <a:p>
            <a:r>
              <a:rPr lang="en-US"/>
              <a:t>The analysis used data from several sources regarding air cargo freight and industry sector relationships, including: the U.S. Census Bureau’s Foreign Trade Division (collected by </a:t>
            </a:r>
            <a:r>
              <a:rPr lang="en-US" err="1"/>
              <a:t>WISERTrade</a:t>
            </a:r>
            <a:r>
              <a:rPr lang="en-US"/>
              <a:t>) and the Freight Analysis Framework (FAF), as well as county-level economic output by industry sectors, assembled by IMPLAN from federal sources (primarily the U.S. Bureau of Economic Analysis [BEA]). The analysis showed that the top Tennessee industries that are reliant on air cargo include precision instruments and electronics which rely on air cargo transport outside of Tennessee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20015419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results of the off-airport cargo/freight analysis show that, overall, air cargo services at Tennessee airports support over 82,000 off-airport jobs in the state and generate more than $19 billion in business revenue. The jobs and business revenue attributable to off-airport air cargo are separate from the jobs and business revenue supported by on-airport air cargo companies. These companies contribute to an individual airport’s economic impact to the state, whereas off-airport cargo/freight economic impacts are calculated on a regional and statewide basis. </a:t>
            </a:r>
          </a:p>
          <a:p>
            <a:endParaRPr lang="en-US"/>
          </a:p>
          <a:p>
            <a:r>
              <a:rPr lang="en-US"/>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618329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following section summarizes the economic impacts by type of economic impact expressed in terms of jobs, payroll, value added, and business revenue.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3347975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statewide level, the 78 Tennessee airports support 220,936 jobs earning $13 billion in payroll, contribute $21 billion in value added, and generate a total economic output of $40 billion. This includes a total off-airport cargo/freight impact of $19 billion.</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17</a:t>
            </a:fld>
            <a:endParaRPr lang="en-US"/>
          </a:p>
        </p:txBody>
      </p:sp>
    </p:spTree>
    <p:extLst>
      <p:ext uri="{BB962C8B-B14F-4D97-AF65-F5344CB8AC3E}">
        <p14:creationId xmlns:p14="http://schemas.microsoft.com/office/powerpoint/2010/main" val="31542862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Region 3 created 100,549 jobs earning $6.1 billion in payroll, contributed $9.9 billion in value added, and generated a total economic output of $17.9 billion.</a:t>
            </a:r>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18</a:t>
            </a:fld>
            <a:endParaRPr lang="en-US"/>
          </a:p>
        </p:txBody>
      </p:sp>
    </p:spTree>
    <p:extLst>
      <p:ext uri="{BB962C8B-B14F-4D97-AF65-F5344CB8AC3E}">
        <p14:creationId xmlns:p14="http://schemas.microsoft.com/office/powerpoint/2010/main" val="8035701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Lafayette Municipal Airport created 14 jobs earning $837 thousand in payroll, contributed $1.5 million in value added, and generated a total economic output of $2.4 million.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19</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study quantified the economic contributions of aviation to individual airports, regions, and statewide; summarized the benefits that airports provide to residents and businesses; and developed case studies based on the unique contributions of various organizations in the state. The economic impact provides tools to inform and educate on the vast benefits of aviation in the state. Measures of economic impact and this airport’s individual economic impact findings will be provided in the later slides. Together, the analyses of the Tennessee </a:t>
            </a:r>
            <a:r>
              <a:rPr lang="en-US" sz="1200" kern="1200">
                <a:solidFill>
                  <a:schemeClr val="tx1"/>
                </a:solidFill>
                <a:effectLst/>
                <a:latin typeface="+mn-lt"/>
                <a:ea typeface="+mn-ea"/>
                <a:cs typeface="+mn-cs"/>
              </a:rPr>
              <a:t>Aviation Economic Impact Study </a:t>
            </a:r>
            <a:r>
              <a:rPr lang="en-US"/>
              <a:t>provide a comprehensive assessment on the role and benefits of Tennessee’s airports, both in terms of numbers and telling the stories of the wide diversity of contributions that airports make to Tennessee.</a:t>
            </a: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1913115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20</a:t>
            </a:fld>
            <a:endParaRPr lang="en-US"/>
          </a:p>
        </p:txBody>
      </p:sp>
    </p:spTree>
    <p:extLst>
      <p:ext uri="{BB962C8B-B14F-4D97-AF65-F5344CB8AC3E}">
        <p14:creationId xmlns:p14="http://schemas.microsoft.com/office/powerpoint/2010/main" val="20113165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following slides present the individual components of economic impacts of Lafayette Municipal Airport. As this slide shows, Lafayette Municipal Airport supports 14 total jobs generated by on-airport activity and out-of-state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21</a:t>
            </a:fld>
            <a:endParaRPr lang="en-US"/>
          </a:p>
        </p:txBody>
      </p:sp>
    </p:spTree>
    <p:extLst>
      <p:ext uri="{BB962C8B-B14F-4D97-AF65-F5344CB8AC3E}">
        <p14:creationId xmlns:p14="http://schemas.microsoft.com/office/powerpoint/2010/main" val="26037291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Lafayette Municipal Airport generates $837,000 in payroll due to on-airport activity and visitor spending. The sum may not equal the total due to rounding.</a:t>
            </a:r>
          </a:p>
        </p:txBody>
      </p:sp>
      <p:sp>
        <p:nvSpPr>
          <p:cNvPr id="4" name="Slide Number Placeholder 3"/>
          <p:cNvSpPr>
            <a:spLocks noGrp="1"/>
          </p:cNvSpPr>
          <p:nvPr>
            <p:ph type="sldNum" sz="quarter" idx="5"/>
          </p:nvPr>
        </p:nvSpPr>
        <p:spPr/>
        <p:txBody>
          <a:bodyPr/>
          <a:lstStyle/>
          <a:p>
            <a:fld id="{1A51EB46-3F39-4449-A33F-BB4EB324AA30}" type="slidenum">
              <a:rPr lang="en-US" smtClean="0"/>
              <a:t>22</a:t>
            </a:fld>
            <a:endParaRPr lang="en-US"/>
          </a:p>
        </p:txBody>
      </p:sp>
    </p:spTree>
    <p:extLst>
      <p:ext uri="{BB962C8B-B14F-4D97-AF65-F5344CB8AC3E}">
        <p14:creationId xmlns:p14="http://schemas.microsoft.com/office/powerpoint/2010/main" val="4904843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Lafayette Municipal Airport contributes $1.5 million in value added. The sum may not equal the total due to rounding.</a:t>
            </a:r>
          </a:p>
        </p:txBody>
      </p:sp>
      <p:sp>
        <p:nvSpPr>
          <p:cNvPr id="4" name="Slide Number Placeholder 3"/>
          <p:cNvSpPr>
            <a:spLocks noGrp="1"/>
          </p:cNvSpPr>
          <p:nvPr>
            <p:ph type="sldNum" sz="quarter" idx="5"/>
          </p:nvPr>
        </p:nvSpPr>
        <p:spPr/>
        <p:txBody>
          <a:bodyPr/>
          <a:lstStyle/>
          <a:p>
            <a:fld id="{1A51EB46-3F39-4449-A33F-BB4EB324AA30}" type="slidenum">
              <a:rPr lang="en-US" smtClean="0"/>
              <a:t>23</a:t>
            </a:fld>
            <a:endParaRPr lang="en-US"/>
          </a:p>
        </p:txBody>
      </p:sp>
    </p:spTree>
    <p:extLst>
      <p:ext uri="{BB962C8B-B14F-4D97-AF65-F5344CB8AC3E}">
        <p14:creationId xmlns:p14="http://schemas.microsoft.com/office/powerpoint/2010/main" val="21552606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Lafayette Municipal Airport contributes </a:t>
            </a:r>
            <a:r>
              <a:rPr lang="en-US" sz="1200" b="0" i="0" u="none" strike="noStrike" dirty="0">
                <a:solidFill>
                  <a:srgbClr val="000000"/>
                </a:solidFill>
                <a:effectLst/>
                <a:latin typeface="Arial" panose="020B0604020202020204" pitchFamily="34" charset="0"/>
                <a:cs typeface="Arial" panose="020B0604020202020204" pitchFamily="34" charset="0"/>
              </a:rPr>
              <a:t>$2.4 million </a:t>
            </a:r>
            <a:r>
              <a:rPr lang="en-US" dirty="0"/>
              <a:t>in business revenue generated by on-airport activity and visitor spending. This metric encompasses payroll and valued added and thus represents the total economic output of Lafayette Municipal Airport. The sum may not equal the total due to rounding.</a:t>
            </a:r>
          </a:p>
        </p:txBody>
      </p:sp>
      <p:sp>
        <p:nvSpPr>
          <p:cNvPr id="4" name="Slide Number Placeholder 3"/>
          <p:cNvSpPr>
            <a:spLocks noGrp="1"/>
          </p:cNvSpPr>
          <p:nvPr>
            <p:ph type="sldNum" sz="quarter" idx="5"/>
          </p:nvPr>
        </p:nvSpPr>
        <p:spPr/>
        <p:txBody>
          <a:bodyPr/>
          <a:lstStyle/>
          <a:p>
            <a:fld id="{1A51EB46-3F39-4449-A33F-BB4EB324AA30}" type="slidenum">
              <a:rPr lang="en-US" smtClean="0"/>
              <a:t>24</a:t>
            </a:fld>
            <a:endParaRPr lang="en-US"/>
          </a:p>
        </p:txBody>
      </p:sp>
    </p:spTree>
    <p:extLst>
      <p:ext uri="{BB962C8B-B14F-4D97-AF65-F5344CB8AC3E}">
        <p14:creationId xmlns:p14="http://schemas.microsoft.com/office/powerpoint/2010/main" val="33186097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Airports also generate tax revenues to state and local governments from:</a:t>
            </a:r>
          </a:p>
          <a:p>
            <a:pPr marL="171450" indent="-171450">
              <a:buFont typeface="Arial" panose="020B0604020202020204" pitchFamily="34" charset="0"/>
              <a:buChar char="•"/>
            </a:pPr>
            <a:r>
              <a:rPr lang="en-US"/>
              <a:t>Direct activities at commercial service and GA airports</a:t>
            </a:r>
          </a:p>
          <a:p>
            <a:pPr marL="171450" indent="-171450">
              <a:buFont typeface="Arial" panose="020B0604020202020204" pitchFamily="34" charset="0"/>
              <a:buChar char="•"/>
            </a:pPr>
            <a:r>
              <a:rPr lang="en-US"/>
              <a:t>First-round spending by visitors</a:t>
            </a:r>
          </a:p>
          <a:p>
            <a:pPr marL="0" indent="0">
              <a:buFont typeface="Arial" panose="020B0604020202020204" pitchFamily="34" charset="0"/>
              <a:buNone/>
            </a:pPr>
            <a:r>
              <a:rPr lang="en-US"/>
              <a:t>Multiple rounds of spending generated by supplier sales and income re-spending result in additional revenues to taxing authorities; however, this analysis only looked at direct impacts.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25</a:t>
            </a:fld>
            <a:endParaRPr lang="en-US"/>
          </a:p>
        </p:txBody>
      </p:sp>
    </p:spTree>
    <p:extLst>
      <p:ext uri="{BB962C8B-B14F-4D97-AF65-F5344CB8AC3E}">
        <p14:creationId xmlns:p14="http://schemas.microsoft.com/office/powerpoint/2010/main" val="32682595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Tax impacts are a sub-component of on-airport and visitor spending impacts.</a:t>
            </a:r>
          </a:p>
          <a:p>
            <a:endParaRPr lang="en-US"/>
          </a:p>
          <a:p>
            <a:r>
              <a:rPr lang="en-US"/>
              <a:t>Local and state taxes attributable to Tennessee’s airports come from a variety of sources. For example, users purchase aviation fuel subject to an aviation fuel tax, and airport tenants collect sales taxes on goods sold directly to customers. Based on data collected from the Tax Foundation; the U.S. Bureau of Economic Analysis; and other federal, state, and local sources, tax impacts attributable to Tennessee’s airports were calculated to be $739 million of State tax revenue and $382 million Local tax revenue for a total tax revenue of $1.12 billion in 2019.</a:t>
            </a:r>
          </a:p>
        </p:txBody>
      </p:sp>
      <p:sp>
        <p:nvSpPr>
          <p:cNvPr id="4" name="Slide Number Placeholder 3"/>
          <p:cNvSpPr>
            <a:spLocks noGrp="1"/>
          </p:cNvSpPr>
          <p:nvPr>
            <p:ph type="sldNum" sz="quarter" idx="5"/>
          </p:nvPr>
        </p:nvSpPr>
        <p:spPr/>
        <p:txBody>
          <a:bodyPr/>
          <a:lstStyle/>
          <a:p>
            <a:fld id="{1A51EB46-3F39-4449-A33F-BB4EB324AA30}" type="slidenum">
              <a:rPr lang="en-US" smtClean="0"/>
              <a:t>26</a:t>
            </a:fld>
            <a:endParaRPr lang="en-US"/>
          </a:p>
        </p:txBody>
      </p:sp>
    </p:spTree>
    <p:extLst>
      <p:ext uri="{BB962C8B-B14F-4D97-AF65-F5344CB8AC3E}">
        <p14:creationId xmlns:p14="http://schemas.microsoft.com/office/powerpoint/2010/main" val="25278488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additional aviation benefits that are not quantified in the previous slides.</a:t>
            </a:r>
          </a:p>
        </p:txBody>
      </p:sp>
      <p:sp>
        <p:nvSpPr>
          <p:cNvPr id="4" name="Slide Number Placeholder 3"/>
          <p:cNvSpPr>
            <a:spLocks noGrp="1"/>
          </p:cNvSpPr>
          <p:nvPr>
            <p:ph type="sldNum" sz="quarter" idx="5"/>
          </p:nvPr>
        </p:nvSpPr>
        <p:spPr/>
        <p:txBody>
          <a:bodyPr/>
          <a:lstStyle/>
          <a:p>
            <a:fld id="{1A51EB46-3F39-4449-A33F-BB4EB324AA30}" type="slidenum">
              <a:rPr lang="en-US" smtClean="0"/>
              <a:t>27</a:t>
            </a:fld>
            <a:endParaRPr lang="en-US"/>
          </a:p>
        </p:txBody>
      </p:sp>
    </p:spTree>
    <p:extLst>
      <p:ext uri="{BB962C8B-B14F-4D97-AF65-F5344CB8AC3E}">
        <p14:creationId xmlns:p14="http://schemas.microsoft.com/office/powerpoint/2010/main" val="3366524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Airports contribute to Tennessee’s quality of life, safety, security, and resiliency in ways that can never be captured in dollars. The 2020 Tennessee Aviation Economic Impact Study and Tennessee Aviation System Plan (TASP) identified 10 case studies of how unique aviation programs, organizations, and activities support residents of Tennessee and aviation users around the globe. These are documented in stories summarized by topic, as well as throughout the Tennessee Aviation Economic Impact Study and TASP technical reports.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51EB46-3F39-4449-A33F-BB4EB324AA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5853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 to tailor to their specific users/stories.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29</a:t>
            </a:fld>
            <a:endParaRPr lang="en-US"/>
          </a:p>
        </p:txBody>
      </p:sp>
    </p:spTree>
    <p:extLst>
      <p:ext uri="{BB962C8B-B14F-4D97-AF65-F5344CB8AC3E}">
        <p14:creationId xmlns:p14="http://schemas.microsoft.com/office/powerpoint/2010/main" val="2203020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primary objectives of the Tennessee </a:t>
            </a:r>
            <a:r>
              <a:rPr lang="en-US" sz="1200" kern="1200">
                <a:solidFill>
                  <a:schemeClr val="tx1"/>
                </a:solidFill>
                <a:effectLst/>
                <a:latin typeface="+mn-lt"/>
                <a:ea typeface="+mn-ea"/>
                <a:cs typeface="+mn-cs"/>
              </a:rPr>
              <a:t>Aviation Economic Impact Study (or EIS) </a:t>
            </a:r>
            <a:r>
              <a:rPr lang="en-US"/>
              <a:t>were to identify the key components of aviation-related economic impacts, calculate impacts using the IMPLAN economic modeling software, and quantify the economic impacts of the Tennessee aviation system. This study evaluated quantitative data in terms of net economic contributions and developed case studies based on the unique contributions of aviation to the state, especially those that contribute to the quality of life of Tennesseans. This study used data collected from 2019 and as a result shows the findings from the system in 2019, without accounting for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40013515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final study documents for both the 2020 Tennessee Aviation Economic Impact Study and Tennessee Aviation System Plan are available online at www.tasp2040.com. The website also includes individual airport brochures that can be downloaded for all airports included in the scope of the study.</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30</a:t>
            </a:fld>
            <a:endParaRPr lang="en-US"/>
          </a:p>
        </p:txBody>
      </p:sp>
    </p:spTree>
    <p:extLst>
      <p:ext uri="{BB962C8B-B14F-4D97-AF65-F5344CB8AC3E}">
        <p14:creationId xmlns:p14="http://schemas.microsoft.com/office/powerpoint/2010/main" val="2886936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a:ln>
                  <a:noFill/>
                </a:ln>
                <a:solidFill>
                  <a:srgbClr val="4F5657"/>
                </a:solidFill>
                <a:effectLst/>
                <a:uLnTx/>
                <a:uFillTx/>
                <a:latin typeface="Trebuchet MS"/>
                <a:ea typeface="+mn-ea"/>
                <a:cs typeface="Trebuchet MS"/>
              </a:rPr>
              <a:t>The </a:t>
            </a:r>
            <a:r>
              <a:rPr lang="en-US" sz="2400"/>
              <a:t>Tennessee </a:t>
            </a:r>
            <a:r>
              <a:rPr lang="en-US" sz="2400" kern="1200">
                <a:solidFill>
                  <a:schemeClr val="tx1"/>
                </a:solidFill>
                <a:effectLst/>
                <a:latin typeface="+mn-lt"/>
                <a:ea typeface="+mn-ea"/>
                <a:cs typeface="+mn-cs"/>
              </a:rPr>
              <a:t>Aviation Economic Impact Study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studied 78 public-use airports across the state including:</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74 publicly-owned airports</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4 privately-owned airports</a:t>
            </a:r>
          </a:p>
          <a:p>
            <a:pPr marL="12700" marR="473075" lvl="0" indent="0" defTabSz="914400">
              <a:lnSpc>
                <a:spcPts val="3020"/>
              </a:lnSpc>
              <a:spcBef>
                <a:spcPts val="480"/>
              </a:spcBef>
              <a:buFont typeface="Arial"/>
              <a:buNone/>
              <a:tabLst>
                <a:tab pos="241300" algn="l"/>
              </a:tabLst>
              <a:defRPr/>
            </a:pPr>
            <a:r>
              <a:rPr kumimoji="0" lang="en-US" sz="2400" b="0" i="0" u="none" strike="noStrike" kern="1200" cap="none" spc="-10" normalizeH="0" baseline="0">
                <a:ln>
                  <a:noFill/>
                </a:ln>
                <a:solidFill>
                  <a:srgbClr val="4F5657"/>
                </a:solidFill>
                <a:effectLst/>
                <a:uLnTx/>
                <a:uFillTx/>
                <a:latin typeface="Trebuchet MS"/>
                <a:ea typeface="+mn-ea"/>
                <a:cs typeface="Trebuchet MS"/>
              </a:rPr>
              <a:t>Of these 78 airports, six are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Commercial </a:t>
            </a:r>
            <a:r>
              <a:rPr kumimoji="0" lang="en-US" sz="2400" b="0" i="0" u="none" strike="noStrike" kern="1200" cap="none" spc="-10" normalizeH="0" baseline="0">
                <a:ln>
                  <a:noFill/>
                </a:ln>
                <a:solidFill>
                  <a:srgbClr val="4F5657"/>
                </a:solidFill>
                <a:effectLst/>
                <a:uLnTx/>
                <a:uFillTx/>
                <a:latin typeface="Trebuchet MS"/>
                <a:ea typeface="+mn-ea"/>
                <a:cs typeface="Trebuchet MS"/>
              </a:rPr>
              <a:t>Service and 72</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4 regions of TDOT were used for the 2020 Tennessee Aviation Economic Impact Study. Supplier purchases and income re-spending are modeled at both a regional and statewide scale to allow for presentations of regional and statewide impacts for each airport, as well as statewide impacts for the Tennessee airport system. Regional impacts of airports consist of the direct impacts plus regional multiplier impacts. These regional multiplier impacts are how money is re-spent within the region and the supplier purchases also only in that region. Statewide impacts are the same direct impacts plus multiplier effects that reflect an airport’s spending and impact throughout all of Tennessee.</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923308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5</a:t>
            </a:fld>
            <a:endParaRPr lang="en-US"/>
          </a:p>
        </p:txBody>
      </p:sp>
    </p:spTree>
    <p:extLst>
      <p:ext uri="{BB962C8B-B14F-4D97-AF65-F5344CB8AC3E}">
        <p14:creationId xmlns:p14="http://schemas.microsoft.com/office/powerpoint/2010/main" val="3879178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categories that are used to describe economic impacts and derive the total impacts by airport, region, and for the state. This table presents the three categories used in the 2020 Tennessee Aviation Economic Impact Study including a definition of each. When the total economic impacts are presented, they represent the summation of the on-airport activity, visitor spending, and freight/cargo activity at each level. As a note, freight/cargo activity is an off-airport air cargo analysis that assesses the reliance of off-airport industries in Tennessee on cargo that is transported through Tennessee airports and calculates the economic contributions of this air cargo to off-airport businesses on both the statewide and regional bases. This analysis does not include the impacts of on-airport air cargo jobs, which are covered by other components of the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31212132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economic impact of airports are expressed in terms of jobs, payroll, value added, and business revenue. These metrics cannot be added to one another, as value added encompasses payroll, and business revenue encompasses value added and payroll.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31458988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terms that are used to describe economic impacts and derive the total impacts by airport, region, and for the state. This table presents the three terms used in the Tennessee Aviation Economic Impact Study with their meaning and the economic industry term for reference. Direct impacts create both supplier sales and income re-spending.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42354061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total economic impact of airports is the sum of direct impacts, multiplier impacts (both supplier sales and income re-spending), and statewide freight/cargo, the results of which are expressed in terms of jobs, payroll, value added, and business revenue.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38181901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396624-AB2B-483B-84C4-B247579923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4025228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5CF0B9-C104-4B1B-8BEE-E8ACFB8D6E1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91459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18248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998B8F-2C77-4254-BB74-0FA2907C2599}"/>
              </a:ext>
            </a:extLst>
          </p:cNvPr>
          <p:cNvSpPr/>
          <p:nvPr userDrawn="1"/>
        </p:nvSpPr>
        <p:spPr>
          <a:xfrm>
            <a:off x="0" y="0"/>
            <a:ext cx="12192000" cy="6858000"/>
          </a:xfrm>
          <a:prstGeom prst="rect">
            <a:avLst/>
          </a:prstGeom>
          <a:solidFill>
            <a:srgbClr val="1E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E608151-E192-494B-A306-04EB6C8C7537}"/>
              </a:ext>
            </a:extLst>
          </p:cNvPr>
          <p:cNvSpPr/>
          <p:nvPr userDrawn="1"/>
        </p:nvSpPr>
        <p:spPr>
          <a:xfrm>
            <a:off x="0" y="1625139"/>
            <a:ext cx="12192000" cy="3607723"/>
          </a:xfrm>
          <a:prstGeom prst="rect">
            <a:avLst/>
          </a:prstGeom>
          <a:solidFill>
            <a:srgbClr val="1C2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82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639D7E88-8A23-4877-B2A8-B7C7BAC0578B}"/>
              </a:ext>
            </a:extLst>
          </p:cNvPr>
          <p:cNvSpPr>
            <a:spLocks noGrp="1"/>
          </p:cNvSpPr>
          <p:nvPr>
            <p:ph sz="half" idx="1"/>
          </p:nvPr>
        </p:nvSpPr>
        <p:spPr>
          <a:xfrm>
            <a:off x="838200" y="1699403"/>
            <a:ext cx="5181600" cy="42608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p:nvPr>
        </p:nvSpPr>
        <p:spPr>
          <a:xfrm>
            <a:off x="6172200" y="1699402"/>
            <a:ext cx="5181600" cy="42608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4AC82F02-2308-4639-83C8-0557C4A3527B}"/>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04573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lvl1pPr>
              <a:defRPr b="1"/>
            </a:lvl1pPr>
          </a:lstStyle>
          <a:p>
            <a:fld id="{3CD66FC5-BD9E-4EF9-BB17-AB2086BC0753}" type="slidenum">
              <a:rPr lang="en-US" smtClean="0"/>
              <a:pPr/>
              <a:t>‹#›</a:t>
            </a:fld>
            <a:endParaRPr lang="en-US"/>
          </a:p>
        </p:txBody>
      </p:sp>
    </p:spTree>
    <p:extLst>
      <p:ext uri="{BB962C8B-B14F-4D97-AF65-F5344CB8AC3E}">
        <p14:creationId xmlns:p14="http://schemas.microsoft.com/office/powerpoint/2010/main" val="669721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527413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38F65-6763-4B94-90AD-807E5329292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1BDD6C4-2646-4EA8-8A09-1D7D9210674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53708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52B5-A3BF-40B4-BFAF-E157F2B0D1B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C53A5FA-15C7-4B45-AA40-9B023844235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15509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85177-DA9B-40B9-A62E-CBC10B5D636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5FEEB28-5514-431A-8CCA-CF6E7169B799}"/>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85664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1063500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599FA5-07A6-4088-9268-BEFE647314FF}"/>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198869"/>
            <a:ext cx="11565922" cy="115546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42866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CB26A1D-6E63-47A3-8F75-389A0EF577D3}"/>
              </a:ext>
            </a:extLst>
          </p:cNvPr>
          <p:cNvSpPr>
            <a:spLocks noGrp="1"/>
          </p:cNvSpPr>
          <p:nvPr>
            <p:ph type="sldNum" sz="quarter" idx="4"/>
          </p:nvPr>
        </p:nvSpPr>
        <p:spPr>
          <a:xfrm>
            <a:off x="-110706" y="5873271"/>
            <a:ext cx="6282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66FC5-BD9E-4EF9-BB17-AB2086BC0753}" type="slidenum">
              <a:rPr lang="en-US" smtClean="0"/>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9" r:id="rId4"/>
    <p:sldLayoutId id="2147483662" r:id="rId5"/>
    <p:sldLayoutId id="2147483663" r:id="rId6"/>
    <p:sldLayoutId id="2147483664" r:id="rId7"/>
    <p:sldLayoutId id="2147483654" r:id="rId8"/>
    <p:sldLayoutId id="2147483655" r:id="rId9"/>
    <p:sldLayoutId id="2147483666" r:id="rId10"/>
    <p:sldLayoutId id="2147483665" r:id="rId11"/>
    <p:sldLayoutId id="2147483660" r:id="rId12"/>
    <p:sldLayoutId id="2147483657" r:id="rId13"/>
  </p:sldLayoutIdLst>
  <p:hf hdr="0" ftr="0" dt="0"/>
  <p:txStyles>
    <p:titleStyle>
      <a:lvl1pPr algn="l" defTabSz="914400" rtl="0" eaLnBrk="1" latinLnBrk="0" hangingPunct="1">
        <a:lnSpc>
          <a:spcPct val="90000"/>
        </a:lnSpc>
        <a:spcBef>
          <a:spcPct val="0"/>
        </a:spcBef>
        <a:buNone/>
        <a:defRPr sz="4000" b="1" kern="1200">
          <a:solidFill>
            <a:srgbClr val="FFFFF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hyperlink" Target="mailto:Michelle.Frazier@tn.gov" TargetMode="External"/><Relationship Id="rId2" Type="http://schemas.openxmlformats.org/officeDocument/2006/relationships/hyperlink" Target="mailto:Evan.Lester@tn.gov"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898C7-A09F-41F6-AAC4-07C7EEEB728B}"/>
              </a:ext>
            </a:extLst>
          </p:cNvPr>
          <p:cNvSpPr>
            <a:spLocks noGrp="1"/>
          </p:cNvSpPr>
          <p:nvPr>
            <p:ph type="ctrTitle" idx="4294967295"/>
          </p:nvPr>
        </p:nvSpPr>
        <p:spPr>
          <a:xfrm>
            <a:off x="1696995" y="4166454"/>
            <a:ext cx="9144000" cy="1409351"/>
          </a:xfrm>
        </p:spPr>
        <p:txBody>
          <a:bodyPr/>
          <a:lstStyle/>
          <a:p>
            <a:pPr algn="ctr"/>
            <a:r>
              <a:rPr lang="en-US" sz="3500" dirty="0">
                <a:solidFill>
                  <a:srgbClr val="1E376D"/>
                </a:solidFill>
              </a:rPr>
              <a:t>Lafayette Municipal Airport</a:t>
            </a:r>
            <a:br>
              <a:rPr lang="en-US" sz="3500" dirty="0">
                <a:solidFill>
                  <a:srgbClr val="1E376D"/>
                </a:solidFill>
              </a:rPr>
            </a:br>
            <a:r>
              <a:rPr lang="en-US" sz="3500" dirty="0">
                <a:solidFill>
                  <a:srgbClr val="1E376D"/>
                </a:solidFill>
              </a:rPr>
              <a:t>Economic Impact Presentation</a:t>
            </a:r>
          </a:p>
        </p:txBody>
      </p:sp>
      <p:sp>
        <p:nvSpPr>
          <p:cNvPr id="3" name="Text Placeholder 2">
            <a:extLst>
              <a:ext uri="{FF2B5EF4-FFF2-40B4-BE49-F238E27FC236}">
                <a16:creationId xmlns:a16="http://schemas.microsoft.com/office/drawing/2014/main" id="{DFD987FC-CFC7-44C8-94B6-8C00F3CDCDD3}"/>
              </a:ext>
            </a:extLst>
          </p:cNvPr>
          <p:cNvSpPr txBox="1">
            <a:spLocks/>
          </p:cNvSpPr>
          <p:nvPr/>
        </p:nvSpPr>
        <p:spPr>
          <a:xfrm>
            <a:off x="90616" y="5428734"/>
            <a:ext cx="12010768"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a:solidFill>
                  <a:schemeClr val="accent4">
                    <a:lumMod val="75000"/>
                  </a:schemeClr>
                </a:solidFill>
              </a:rPr>
              <a:t>TDOT Aeronautics Division</a:t>
            </a:r>
          </a:p>
        </p:txBody>
      </p:sp>
      <p:sp>
        <p:nvSpPr>
          <p:cNvPr id="4" name="Text Placeholder 3">
            <a:extLst>
              <a:ext uri="{FF2B5EF4-FFF2-40B4-BE49-F238E27FC236}">
                <a16:creationId xmlns:a16="http://schemas.microsoft.com/office/drawing/2014/main" id="{EE3A99E4-8ACF-4BAC-89D9-CC54605C2794}"/>
              </a:ext>
            </a:extLst>
          </p:cNvPr>
          <p:cNvSpPr txBox="1">
            <a:spLocks/>
          </p:cNvSpPr>
          <p:nvPr/>
        </p:nvSpPr>
        <p:spPr>
          <a:xfrm>
            <a:off x="0" y="6285470"/>
            <a:ext cx="12192000" cy="331892"/>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solidFill>
                  <a:srgbClr val="FFFFFF"/>
                </a:solidFill>
              </a:rPr>
              <a:t>&lt;INSERT DATE&gt;</a:t>
            </a:r>
          </a:p>
        </p:txBody>
      </p:sp>
    </p:spTree>
    <p:extLst>
      <p:ext uri="{BB962C8B-B14F-4D97-AF65-F5344CB8AC3E}">
        <p14:creationId xmlns:p14="http://schemas.microsoft.com/office/powerpoint/2010/main" val="4291394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F6FB68C6-D85E-4E79-A6AD-88B8D163322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52329"/>
          <a:stretch/>
        </p:blipFill>
        <p:spPr>
          <a:xfrm>
            <a:off x="3362029" y="1726202"/>
            <a:ext cx="8829971" cy="5131798"/>
          </a:xfrm>
          <a:prstGeom prst="rect">
            <a:avLst/>
          </a:prstGeom>
        </p:spPr>
      </p:pic>
      <p:sp>
        <p:nvSpPr>
          <p:cNvPr id="2" name="Title 1">
            <a:extLst>
              <a:ext uri="{FF2B5EF4-FFF2-40B4-BE49-F238E27FC236}">
                <a16:creationId xmlns:a16="http://schemas.microsoft.com/office/drawing/2014/main" id="{B76ADC8F-03F3-4E16-90E7-3A134A995037}"/>
              </a:ext>
            </a:extLst>
          </p:cNvPr>
          <p:cNvSpPr>
            <a:spLocks noGrp="1"/>
          </p:cNvSpPr>
          <p:nvPr>
            <p:ph type="title"/>
          </p:nvPr>
        </p:nvSpPr>
        <p:spPr/>
        <p:txBody>
          <a:bodyPr/>
          <a:lstStyle/>
          <a:p>
            <a:r>
              <a:rPr lang="en-US"/>
              <a:t>Data Sources</a:t>
            </a:r>
          </a:p>
        </p:txBody>
      </p:sp>
      <p:sp>
        <p:nvSpPr>
          <p:cNvPr id="3" name="Slide Number Placeholder 2">
            <a:extLst>
              <a:ext uri="{FF2B5EF4-FFF2-40B4-BE49-F238E27FC236}">
                <a16:creationId xmlns:a16="http://schemas.microsoft.com/office/drawing/2014/main" id="{9BD2F7A4-CD8E-49BA-9F91-460FF32BFB89}"/>
              </a:ext>
            </a:extLst>
          </p:cNvPr>
          <p:cNvSpPr>
            <a:spLocks noGrp="1"/>
          </p:cNvSpPr>
          <p:nvPr>
            <p:ph type="sldNum" sz="quarter" idx="10"/>
          </p:nvPr>
        </p:nvSpPr>
        <p:spPr/>
        <p:txBody>
          <a:bodyPr/>
          <a:lstStyle/>
          <a:p>
            <a:fld id="{3CD66FC5-BD9E-4EF9-BB17-AB2086BC0753}" type="slidenum">
              <a:rPr lang="en-US" smtClean="0"/>
              <a:t>10</a:t>
            </a:fld>
            <a:endParaRPr lang="en-US"/>
          </a:p>
        </p:txBody>
      </p:sp>
      <p:pic>
        <p:nvPicPr>
          <p:cNvPr id="9" name="Picture 8">
            <a:extLst>
              <a:ext uri="{FF2B5EF4-FFF2-40B4-BE49-F238E27FC236}">
                <a16:creationId xmlns:a16="http://schemas.microsoft.com/office/drawing/2014/main" id="{662840C9-9E30-43B2-8614-C414A4590D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2044" y="2469725"/>
            <a:ext cx="7479777" cy="4189406"/>
          </a:xfrm>
          <a:prstGeom prst="rect">
            <a:avLst/>
          </a:prstGeom>
        </p:spPr>
      </p:pic>
      <p:sp>
        <p:nvSpPr>
          <p:cNvPr id="10" name="TextBox 9">
            <a:extLst>
              <a:ext uri="{FF2B5EF4-FFF2-40B4-BE49-F238E27FC236}">
                <a16:creationId xmlns:a16="http://schemas.microsoft.com/office/drawing/2014/main" id="{CB483775-499C-4763-A6D5-91684B9252FC}"/>
              </a:ext>
            </a:extLst>
          </p:cNvPr>
          <p:cNvSpPr txBox="1"/>
          <p:nvPr/>
        </p:nvSpPr>
        <p:spPr>
          <a:xfrm>
            <a:off x="3652111" y="1988458"/>
            <a:ext cx="4093029"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Sources</a:t>
            </a:r>
          </a:p>
        </p:txBody>
      </p:sp>
      <p:sp>
        <p:nvSpPr>
          <p:cNvPr id="13" name="TextBox 12">
            <a:extLst>
              <a:ext uri="{FF2B5EF4-FFF2-40B4-BE49-F238E27FC236}">
                <a16:creationId xmlns:a16="http://schemas.microsoft.com/office/drawing/2014/main" id="{17183A4F-A583-4466-966A-149C9FEF38F8}"/>
              </a:ext>
            </a:extLst>
          </p:cNvPr>
          <p:cNvSpPr txBox="1"/>
          <p:nvPr/>
        </p:nvSpPr>
        <p:spPr>
          <a:xfrm>
            <a:off x="8028169" y="1988458"/>
            <a:ext cx="2505483"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 Years</a:t>
            </a:r>
          </a:p>
        </p:txBody>
      </p:sp>
    </p:spTree>
    <p:extLst>
      <p:ext uri="{BB962C8B-B14F-4D97-AF65-F5344CB8AC3E}">
        <p14:creationId xmlns:p14="http://schemas.microsoft.com/office/powerpoint/2010/main" val="2149796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A405D4-7197-4F48-ADD2-B2A5970160D5}"/>
              </a:ext>
            </a:extLst>
          </p:cNvPr>
          <p:cNvSpPr>
            <a:spLocks noGrp="1"/>
          </p:cNvSpPr>
          <p:nvPr>
            <p:ph type="title"/>
          </p:nvPr>
        </p:nvSpPr>
        <p:spPr>
          <a:xfrm>
            <a:off x="3127173" y="3519578"/>
            <a:ext cx="9080870" cy="2674972"/>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19EA3784-4AFF-4EB8-8D4B-7B8267E75DDC}"/>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11</a:t>
            </a:fld>
            <a:endParaRPr lang="en-US"/>
          </a:p>
        </p:txBody>
      </p:sp>
    </p:spTree>
    <p:extLst>
      <p:ext uri="{BB962C8B-B14F-4D97-AF65-F5344CB8AC3E}">
        <p14:creationId xmlns:p14="http://schemas.microsoft.com/office/powerpoint/2010/main" val="973827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396B2-4CBC-45ED-891F-6036684EE66C}"/>
              </a:ext>
            </a:extLst>
          </p:cNvPr>
          <p:cNvSpPr>
            <a:spLocks noGrp="1"/>
          </p:cNvSpPr>
          <p:nvPr>
            <p:ph type="title"/>
          </p:nvPr>
        </p:nvSpPr>
        <p:spPr/>
        <p:txBody>
          <a:bodyPr/>
          <a:lstStyle/>
          <a:p>
            <a:r>
              <a:rPr lang="en-US"/>
              <a:t>On-Airport Activity</a:t>
            </a:r>
          </a:p>
        </p:txBody>
      </p:sp>
      <p:sp>
        <p:nvSpPr>
          <p:cNvPr id="3" name="Slide Number Placeholder 2">
            <a:extLst>
              <a:ext uri="{FF2B5EF4-FFF2-40B4-BE49-F238E27FC236}">
                <a16:creationId xmlns:a16="http://schemas.microsoft.com/office/drawing/2014/main" id="{142F9F59-3B47-41F7-B45E-49B8DAD287DC}"/>
              </a:ext>
            </a:extLst>
          </p:cNvPr>
          <p:cNvSpPr>
            <a:spLocks noGrp="1"/>
          </p:cNvSpPr>
          <p:nvPr>
            <p:ph type="sldNum" sz="quarter" idx="10"/>
          </p:nvPr>
        </p:nvSpPr>
        <p:spPr/>
        <p:txBody>
          <a:bodyPr/>
          <a:lstStyle/>
          <a:p>
            <a:fld id="{3CD66FC5-BD9E-4EF9-BB17-AB2086BC0753}" type="slidenum">
              <a:rPr lang="en-US" smtClean="0"/>
              <a:t>12</a:t>
            </a:fld>
            <a:endParaRPr lang="en-US"/>
          </a:p>
        </p:txBody>
      </p:sp>
      <p:sp>
        <p:nvSpPr>
          <p:cNvPr id="7" name="Rectangle: Rounded Corners 6">
            <a:extLst>
              <a:ext uri="{FF2B5EF4-FFF2-40B4-BE49-F238E27FC236}">
                <a16:creationId xmlns:a16="http://schemas.microsoft.com/office/drawing/2014/main" id="{F07726C6-35CC-4B88-AAD7-B1BED876A670}"/>
              </a:ext>
            </a:extLst>
          </p:cNvPr>
          <p:cNvSpPr/>
          <p:nvPr/>
        </p:nvSpPr>
        <p:spPr>
          <a:xfrm>
            <a:off x="1103086" y="1602044"/>
            <a:ext cx="9043517" cy="1168218"/>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a:extLst>
              <a:ext uri="{FF2B5EF4-FFF2-40B4-BE49-F238E27FC236}">
                <a16:creationId xmlns:a16="http://schemas.microsoft.com/office/drawing/2014/main" id="{AADFBADF-F0FF-4EB6-A60C-D7DB929942F6}"/>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50233DF6-BAF1-4873-88EA-9B2BA257BE6F}"/>
              </a:ext>
            </a:extLst>
          </p:cNvPr>
          <p:cNvSpPr/>
          <p:nvPr/>
        </p:nvSpPr>
        <p:spPr>
          <a:xfrm>
            <a:off x="1103086" y="2925917"/>
            <a:ext cx="9043517" cy="1430549"/>
          </a:xfrm>
          <a:prstGeom prst="round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FEB0D8CC-C894-4753-8656-A51E48B5B253}"/>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1939DE59-E862-43FC-AEA0-93D66428EB67}"/>
              </a:ext>
            </a:extLst>
          </p:cNvPr>
          <p:cNvSpPr/>
          <p:nvPr/>
        </p:nvSpPr>
        <p:spPr>
          <a:xfrm>
            <a:off x="1103086" y="4512121"/>
            <a:ext cx="9043517" cy="1430549"/>
          </a:xfrm>
          <a:prstGeom prst="roundRect">
            <a:avLst/>
          </a:prstGeom>
          <a:solidFill>
            <a:schemeClr val="tx1"/>
          </a:solidFill>
          <a:ln w="381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bject 3">
            <a:extLst>
              <a:ext uri="{FF2B5EF4-FFF2-40B4-BE49-F238E27FC236}">
                <a16:creationId xmlns:a16="http://schemas.microsoft.com/office/drawing/2014/main" id="{BCD940CE-F8AE-4C0D-80D2-779AF23C639C}"/>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779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06CC4-C710-401B-A9C8-826BF07398E1}"/>
              </a:ext>
            </a:extLst>
          </p:cNvPr>
          <p:cNvSpPr>
            <a:spLocks noGrp="1"/>
          </p:cNvSpPr>
          <p:nvPr>
            <p:ph type="title"/>
          </p:nvPr>
        </p:nvSpPr>
        <p:spPr/>
        <p:txBody>
          <a:bodyPr/>
          <a:lstStyle/>
          <a:p>
            <a:r>
              <a:rPr lang="en-US"/>
              <a:t>Visitor Spending</a:t>
            </a:r>
          </a:p>
        </p:txBody>
      </p:sp>
      <p:sp>
        <p:nvSpPr>
          <p:cNvPr id="3" name="Slide Number Placeholder 2">
            <a:extLst>
              <a:ext uri="{FF2B5EF4-FFF2-40B4-BE49-F238E27FC236}">
                <a16:creationId xmlns:a16="http://schemas.microsoft.com/office/drawing/2014/main" id="{BB0D8F56-57A1-4496-8A3D-10CA39F70FE0}"/>
              </a:ext>
            </a:extLst>
          </p:cNvPr>
          <p:cNvSpPr>
            <a:spLocks noGrp="1"/>
          </p:cNvSpPr>
          <p:nvPr>
            <p:ph type="sldNum" sz="quarter" idx="10"/>
          </p:nvPr>
        </p:nvSpPr>
        <p:spPr/>
        <p:txBody>
          <a:bodyPr/>
          <a:lstStyle/>
          <a:p>
            <a:fld id="{3CD66FC5-BD9E-4EF9-BB17-AB2086BC0753}" type="slidenum">
              <a:rPr lang="en-US" smtClean="0"/>
              <a:pPr/>
              <a:t>13</a:t>
            </a:fld>
            <a:endParaRPr lang="en-US"/>
          </a:p>
        </p:txBody>
      </p:sp>
      <p:sp>
        <p:nvSpPr>
          <p:cNvPr id="6" name="Rectangle: Rounded Corners 5">
            <a:extLst>
              <a:ext uri="{FF2B5EF4-FFF2-40B4-BE49-F238E27FC236}">
                <a16:creationId xmlns:a16="http://schemas.microsoft.com/office/drawing/2014/main" id="{01F565DB-8CE2-4B2F-AEA7-E9645F1B5ED5}"/>
              </a:ext>
            </a:extLst>
          </p:cNvPr>
          <p:cNvSpPr/>
          <p:nvPr/>
        </p:nvSpPr>
        <p:spPr>
          <a:xfrm>
            <a:off x="1103086" y="1602044"/>
            <a:ext cx="7012205" cy="1917495"/>
          </a:xfrm>
          <a:prstGeom prst="round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object 3">
            <a:extLst>
              <a:ext uri="{FF2B5EF4-FFF2-40B4-BE49-F238E27FC236}">
                <a16:creationId xmlns:a16="http://schemas.microsoft.com/office/drawing/2014/main" id="{4C962178-BFC6-46CD-8A00-1A2A342F2DAC}"/>
              </a:ext>
            </a:extLst>
          </p:cNvPr>
          <p:cNvSpPr txBox="1"/>
          <p:nvPr/>
        </p:nvSpPr>
        <p:spPr>
          <a:xfrm>
            <a:off x="1449238" y="1703091"/>
            <a:ext cx="6107269" cy="1560042"/>
          </a:xfrm>
          <a:prstGeom prst="rect">
            <a:avLst/>
          </a:prstGeom>
        </p:spPr>
        <p:txBody>
          <a:bodyPr vert="horz" wrap="square" lIns="0" tIns="79375" rIns="0" bIns="0" rtlCol="0">
            <a:spAutoFit/>
          </a:bodyPr>
          <a:lstStyle/>
          <a:p>
            <a:pPr marL="12700">
              <a:lnSpc>
                <a:spcPct val="100000"/>
              </a:lnSpc>
              <a:spcBef>
                <a:spcPts val="625"/>
              </a:spcBef>
            </a:pPr>
            <a:r>
              <a:rPr lang="en-US" sz="2000" b="1" u="sng" spc="-15">
                <a:solidFill>
                  <a:schemeClr val="accent3"/>
                </a:solidFill>
                <a:latin typeface="Arial" panose="020B0604020202020204" pitchFamily="34" charset="0"/>
                <a:cs typeface="Arial" panose="020B0604020202020204" pitchFamily="34" charset="0"/>
              </a:rPr>
              <a:t>Visitors </a:t>
            </a:r>
            <a:r>
              <a:rPr lang="en-US" sz="2000" b="1" u="sng" spc="-5">
                <a:solidFill>
                  <a:schemeClr val="accent3"/>
                </a:solidFill>
                <a:latin typeface="Arial" panose="020B0604020202020204" pitchFamily="34" charset="0"/>
                <a:cs typeface="Arial" panose="020B0604020202020204" pitchFamily="34" charset="0"/>
              </a:rPr>
              <a:t>(Commercial and GA</a:t>
            </a:r>
            <a:r>
              <a:rPr lang="en-US" sz="2000" b="1" u="sng" spc="-60">
                <a:solidFill>
                  <a:schemeClr val="accent3"/>
                </a:solidFill>
                <a:latin typeface="Arial" panose="020B0604020202020204" pitchFamily="34" charset="0"/>
                <a:cs typeface="Arial" panose="020B0604020202020204" pitchFamily="34" charset="0"/>
              </a:rPr>
              <a:t> </a:t>
            </a:r>
            <a:r>
              <a:rPr lang="en-US" sz="2000" b="1" u="sng" spc="-10">
                <a:solidFill>
                  <a:schemeClr val="accent3"/>
                </a:solidFill>
                <a:latin typeface="Arial" panose="020B0604020202020204" pitchFamily="34" charset="0"/>
                <a:cs typeface="Arial" panose="020B0604020202020204" pitchFamily="34" charset="0"/>
              </a:rPr>
              <a:t>Spending)</a:t>
            </a:r>
            <a:endParaRPr lang="en-US" sz="2000" b="1" u="sng">
              <a:solidFill>
                <a:schemeClr val="accent3"/>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chemeClr val="accent3"/>
                </a:solidFill>
                <a:latin typeface="Arial" panose="020B0604020202020204" pitchFamily="34" charset="0"/>
                <a:cs typeface="Arial" panose="020B0604020202020204" pitchFamily="34" charset="0"/>
              </a:rPr>
              <a:t>Airports facilitate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from out-of-state </a:t>
            </a:r>
            <a:r>
              <a:rPr lang="en-US" spc="-5">
                <a:solidFill>
                  <a:schemeClr val="accent3"/>
                </a:solidFill>
                <a:latin typeface="Arial" panose="020B0604020202020204" pitchFamily="34" charset="0"/>
                <a:cs typeface="Arial" panose="020B0604020202020204" pitchFamily="34" charset="0"/>
              </a:rPr>
              <a:t>being brought into Tennessee. Impacts are </a:t>
            </a:r>
            <a:r>
              <a:rPr lang="en-US">
                <a:solidFill>
                  <a:schemeClr val="accent3"/>
                </a:solidFill>
                <a:latin typeface="Arial" panose="020B0604020202020204" pitchFamily="34" charset="0"/>
                <a:cs typeface="Arial" panose="020B0604020202020204" pitchFamily="34" charset="0"/>
              </a:rPr>
              <a:t>generated </a:t>
            </a:r>
            <a:r>
              <a:rPr lang="en-US" spc="-5">
                <a:solidFill>
                  <a:schemeClr val="accent3"/>
                </a:solidFill>
                <a:latin typeface="Arial" panose="020B0604020202020204" pitchFamily="34" charset="0"/>
                <a:cs typeface="Arial" panose="020B0604020202020204" pitchFamily="34" charset="0"/>
              </a:rPr>
              <a:t>by non-local</a:t>
            </a:r>
            <a:r>
              <a:rPr lang="en-US">
                <a:solidFill>
                  <a:schemeClr val="accent3"/>
                </a:solidFill>
                <a:latin typeface="Arial" panose="020B0604020202020204" pitchFamily="34" charset="0"/>
                <a:cs typeface="Arial" panose="020B0604020202020204" pitchFamily="34" charset="0"/>
              </a:rPr>
              <a:t> visitors </a:t>
            </a:r>
            <a:r>
              <a:rPr lang="en-US" spc="-5">
                <a:solidFill>
                  <a:schemeClr val="accent3"/>
                </a:solidFill>
                <a:latin typeface="Arial" panose="020B0604020202020204" pitchFamily="34" charset="0"/>
                <a:cs typeface="Arial" panose="020B0604020202020204" pitchFamily="34" charset="0"/>
              </a:rPr>
              <a:t>who arrive by air and </a:t>
            </a:r>
            <a:r>
              <a:rPr lang="en-US">
                <a:solidFill>
                  <a:schemeClr val="accent3"/>
                </a:solidFill>
                <a:latin typeface="Arial" panose="020B0604020202020204" pitchFamily="34" charset="0"/>
                <a:cs typeface="Arial" panose="020B0604020202020204" pitchFamily="34" charset="0"/>
              </a:rPr>
              <a:t>spend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off-airport </a:t>
            </a:r>
            <a:r>
              <a:rPr lang="en-US" spc="-5">
                <a:solidFill>
                  <a:schemeClr val="accent3"/>
                </a:solidFill>
                <a:latin typeface="Arial" panose="020B0604020202020204" pitchFamily="34" charset="0"/>
                <a:cs typeface="Arial" panose="020B0604020202020204" pitchFamily="34" charset="0"/>
              </a:rPr>
              <a:t>on </a:t>
            </a:r>
            <a:r>
              <a:rPr lang="en-US">
                <a:solidFill>
                  <a:schemeClr val="accent3"/>
                </a:solidFill>
                <a:latin typeface="Arial" panose="020B0604020202020204" pitchFamily="34" charset="0"/>
                <a:cs typeface="Arial" panose="020B0604020202020204" pitchFamily="34" charset="0"/>
              </a:rPr>
              <a:t>lodging, retail, restaurants, </a:t>
            </a:r>
            <a:r>
              <a:rPr lang="en-US" spc="-5">
                <a:solidFill>
                  <a:schemeClr val="accent3"/>
                </a:solidFill>
                <a:latin typeface="Arial" panose="020B0604020202020204" pitchFamily="34" charset="0"/>
                <a:cs typeface="Arial" panose="020B0604020202020204" pitchFamily="34" charset="0"/>
              </a:rPr>
              <a:t>entertainment, </a:t>
            </a:r>
            <a:r>
              <a:rPr lang="en-US">
                <a:solidFill>
                  <a:schemeClr val="accent3"/>
                </a:solidFill>
                <a:latin typeface="Arial" panose="020B0604020202020204" pitchFamily="34" charset="0"/>
                <a:cs typeface="Arial" panose="020B0604020202020204" pitchFamily="34" charset="0"/>
              </a:rPr>
              <a:t>and local </a:t>
            </a:r>
            <a:r>
              <a:rPr lang="en-US" spc="-5">
                <a:solidFill>
                  <a:schemeClr val="accent3"/>
                </a:solidFill>
                <a:latin typeface="Arial" panose="020B0604020202020204" pitchFamily="34" charset="0"/>
                <a:cs typeface="Arial" panose="020B0604020202020204" pitchFamily="34" charset="0"/>
              </a:rPr>
              <a:t>transportation. </a:t>
            </a:r>
            <a:endParaRPr lang="en-US">
              <a:solidFill>
                <a:schemeClr val="accent3"/>
              </a:solidFill>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840285FB-2498-4517-B787-9A703B205A9D}"/>
              </a:ext>
            </a:extLst>
          </p:cNvPr>
          <p:cNvGrpSpPr/>
          <p:nvPr/>
        </p:nvGrpSpPr>
        <p:grpSpPr>
          <a:xfrm>
            <a:off x="3783508" y="2342356"/>
            <a:ext cx="8631553" cy="4317440"/>
            <a:chOff x="4075281" y="2718524"/>
            <a:chExt cx="7851563" cy="3927294"/>
          </a:xfrm>
        </p:grpSpPr>
        <p:pic>
          <p:nvPicPr>
            <p:cNvPr id="14" name="Graphic 13">
              <a:extLst>
                <a:ext uri="{FF2B5EF4-FFF2-40B4-BE49-F238E27FC236}">
                  <a16:creationId xmlns:a16="http://schemas.microsoft.com/office/drawing/2014/main" id="{BFEC8D0F-AAA6-41E1-BD16-6EA9423E1B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77" name="Group 76">
              <a:extLst>
                <a:ext uri="{FF2B5EF4-FFF2-40B4-BE49-F238E27FC236}">
                  <a16:creationId xmlns:a16="http://schemas.microsoft.com/office/drawing/2014/main" id="{4D0E93F4-DD88-4D2B-AC68-BF5105B1D0BF}"/>
                </a:ext>
              </a:extLst>
            </p:cNvPr>
            <p:cNvGrpSpPr/>
            <p:nvPr/>
          </p:nvGrpSpPr>
          <p:grpSpPr>
            <a:xfrm>
              <a:off x="4075281" y="2718524"/>
              <a:ext cx="7851563" cy="3920558"/>
              <a:chOff x="4075281" y="2718524"/>
              <a:chExt cx="7851563" cy="3920558"/>
            </a:xfrm>
          </p:grpSpPr>
          <p:grpSp>
            <p:nvGrpSpPr>
              <p:cNvPr id="20" name="Group 19">
                <a:extLst>
                  <a:ext uri="{FF2B5EF4-FFF2-40B4-BE49-F238E27FC236}">
                    <a16:creationId xmlns:a16="http://schemas.microsoft.com/office/drawing/2014/main" id="{8A6BC614-C2F4-473A-B5BD-784C3B8A7658}"/>
                  </a:ext>
                </a:extLst>
              </p:cNvPr>
              <p:cNvGrpSpPr/>
              <p:nvPr/>
            </p:nvGrpSpPr>
            <p:grpSpPr>
              <a:xfrm>
                <a:off x="4075281" y="4153282"/>
                <a:ext cx="2038350" cy="2038350"/>
                <a:chOff x="2208379" y="3702129"/>
                <a:chExt cx="2038350" cy="2038350"/>
              </a:xfrm>
            </p:grpSpPr>
            <p:grpSp>
              <p:nvGrpSpPr>
                <p:cNvPr id="18" name="Group 17">
                  <a:extLst>
                    <a:ext uri="{FF2B5EF4-FFF2-40B4-BE49-F238E27FC236}">
                      <a16:creationId xmlns:a16="http://schemas.microsoft.com/office/drawing/2014/main" id="{DF8AA54B-8D71-4F39-A894-79B40B2FC08A}"/>
                    </a:ext>
                  </a:extLst>
                </p:cNvPr>
                <p:cNvGrpSpPr/>
                <p:nvPr/>
              </p:nvGrpSpPr>
              <p:grpSpPr>
                <a:xfrm>
                  <a:off x="2208379" y="3702129"/>
                  <a:ext cx="2038350" cy="2038350"/>
                  <a:chOff x="2208379" y="3702129"/>
                  <a:chExt cx="2038350" cy="2038350"/>
                </a:xfrm>
                <a:solidFill>
                  <a:schemeClr val="bg1"/>
                </a:solidFill>
              </p:grpSpPr>
              <p:pic>
                <p:nvPicPr>
                  <p:cNvPr id="16" name="Graphic 15" descr="Marker">
                    <a:extLst>
                      <a:ext uri="{FF2B5EF4-FFF2-40B4-BE49-F238E27FC236}">
                        <a16:creationId xmlns:a16="http://schemas.microsoft.com/office/drawing/2014/main" id="{987E895D-06F2-49F6-A8ED-AC73DE45EE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17" name="Oval 16">
                    <a:extLst>
                      <a:ext uri="{FF2B5EF4-FFF2-40B4-BE49-F238E27FC236}">
                        <a16:creationId xmlns:a16="http://schemas.microsoft.com/office/drawing/2014/main" id="{9BFC102B-E7B2-4AEE-AFBA-47818F3A85FF}"/>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77BBA64-FF8D-4425-83AF-802F55DF3986}"/>
                    </a:ext>
                  </a:extLst>
                </p:cNvPr>
                <p:cNvGrpSpPr/>
                <p:nvPr/>
              </p:nvGrpSpPr>
              <p:grpSpPr>
                <a:xfrm>
                  <a:off x="2913229" y="4126332"/>
                  <a:ext cx="628650" cy="542925"/>
                  <a:chOff x="7078153" y="4413336"/>
                  <a:chExt cx="2548926" cy="2201345"/>
                </a:xfrm>
              </p:grpSpPr>
              <p:pic>
                <p:nvPicPr>
                  <p:cNvPr id="8" name="Graphic 7">
                    <a:extLst>
                      <a:ext uri="{FF2B5EF4-FFF2-40B4-BE49-F238E27FC236}">
                        <a16:creationId xmlns:a16="http://schemas.microsoft.com/office/drawing/2014/main" id="{320501E7-3A0E-45B8-AFA4-523E96E5F8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10" name="Graphic 9" descr="Dollar">
                    <a:extLst>
                      <a:ext uri="{FF2B5EF4-FFF2-40B4-BE49-F238E27FC236}">
                        <a16:creationId xmlns:a16="http://schemas.microsoft.com/office/drawing/2014/main" id="{474387C9-3C21-42F6-A4D3-E21C1B2E91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49" name="Group 48">
                <a:extLst>
                  <a:ext uri="{FF2B5EF4-FFF2-40B4-BE49-F238E27FC236}">
                    <a16:creationId xmlns:a16="http://schemas.microsoft.com/office/drawing/2014/main" id="{42F6FFB2-F823-467B-A0AF-658B8D208177}"/>
                  </a:ext>
                </a:extLst>
              </p:cNvPr>
              <p:cNvGrpSpPr/>
              <p:nvPr/>
            </p:nvGrpSpPr>
            <p:grpSpPr>
              <a:xfrm>
                <a:off x="5559025" y="4600732"/>
                <a:ext cx="2038350" cy="2038350"/>
                <a:chOff x="2208379" y="3702129"/>
                <a:chExt cx="2038350" cy="2038350"/>
              </a:xfrm>
            </p:grpSpPr>
            <p:grpSp>
              <p:nvGrpSpPr>
                <p:cNvPr id="50" name="Group 49">
                  <a:extLst>
                    <a:ext uri="{FF2B5EF4-FFF2-40B4-BE49-F238E27FC236}">
                      <a16:creationId xmlns:a16="http://schemas.microsoft.com/office/drawing/2014/main" id="{4AEDE697-F6AE-48D2-A78E-9D2A5918B41D}"/>
                    </a:ext>
                  </a:extLst>
                </p:cNvPr>
                <p:cNvGrpSpPr/>
                <p:nvPr/>
              </p:nvGrpSpPr>
              <p:grpSpPr>
                <a:xfrm>
                  <a:off x="2208379" y="3702129"/>
                  <a:ext cx="2038350" cy="2038350"/>
                  <a:chOff x="2208379" y="3702129"/>
                  <a:chExt cx="2038350" cy="2038350"/>
                </a:xfrm>
                <a:solidFill>
                  <a:schemeClr val="bg1"/>
                </a:solidFill>
              </p:grpSpPr>
              <p:pic>
                <p:nvPicPr>
                  <p:cNvPr id="54" name="Graphic 53" descr="Marker">
                    <a:extLst>
                      <a:ext uri="{FF2B5EF4-FFF2-40B4-BE49-F238E27FC236}">
                        <a16:creationId xmlns:a16="http://schemas.microsoft.com/office/drawing/2014/main" id="{CA09D2F7-DE02-4143-B7FD-4B7C670DA5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55" name="Oval 54">
                    <a:extLst>
                      <a:ext uri="{FF2B5EF4-FFF2-40B4-BE49-F238E27FC236}">
                        <a16:creationId xmlns:a16="http://schemas.microsoft.com/office/drawing/2014/main" id="{A739C26C-19E0-47E5-B082-BA52400EC39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1ECAE1EC-8FD1-49BD-8230-BC41066E8845}"/>
                    </a:ext>
                  </a:extLst>
                </p:cNvPr>
                <p:cNvGrpSpPr/>
                <p:nvPr/>
              </p:nvGrpSpPr>
              <p:grpSpPr>
                <a:xfrm>
                  <a:off x="2913229" y="4126332"/>
                  <a:ext cx="628650" cy="542925"/>
                  <a:chOff x="7078153" y="4413336"/>
                  <a:chExt cx="2548926" cy="2201345"/>
                </a:xfrm>
              </p:grpSpPr>
              <p:pic>
                <p:nvPicPr>
                  <p:cNvPr id="52" name="Graphic 51">
                    <a:extLst>
                      <a:ext uri="{FF2B5EF4-FFF2-40B4-BE49-F238E27FC236}">
                        <a16:creationId xmlns:a16="http://schemas.microsoft.com/office/drawing/2014/main" id="{3066EC06-8CE4-4494-86B1-395BE3D63A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53" name="Graphic 52" descr="Dollar">
                    <a:extLst>
                      <a:ext uri="{FF2B5EF4-FFF2-40B4-BE49-F238E27FC236}">
                        <a16:creationId xmlns:a16="http://schemas.microsoft.com/office/drawing/2014/main" id="{6C049E75-370D-4506-A447-222C08E194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56" name="Group 55">
                <a:extLst>
                  <a:ext uri="{FF2B5EF4-FFF2-40B4-BE49-F238E27FC236}">
                    <a16:creationId xmlns:a16="http://schemas.microsoft.com/office/drawing/2014/main" id="{54B9FE4A-330F-495E-A60F-2CEB6D17CA11}"/>
                  </a:ext>
                </a:extLst>
              </p:cNvPr>
              <p:cNvGrpSpPr/>
              <p:nvPr/>
            </p:nvGrpSpPr>
            <p:grpSpPr>
              <a:xfrm>
                <a:off x="6802483" y="4236781"/>
                <a:ext cx="2038350" cy="2038350"/>
                <a:chOff x="2208379" y="3702129"/>
                <a:chExt cx="2038350" cy="2038350"/>
              </a:xfrm>
            </p:grpSpPr>
            <p:grpSp>
              <p:nvGrpSpPr>
                <p:cNvPr id="57" name="Group 56">
                  <a:extLst>
                    <a:ext uri="{FF2B5EF4-FFF2-40B4-BE49-F238E27FC236}">
                      <a16:creationId xmlns:a16="http://schemas.microsoft.com/office/drawing/2014/main" id="{8667F4C6-5835-4159-9CC7-A0B6071F7042}"/>
                    </a:ext>
                  </a:extLst>
                </p:cNvPr>
                <p:cNvGrpSpPr/>
                <p:nvPr/>
              </p:nvGrpSpPr>
              <p:grpSpPr>
                <a:xfrm>
                  <a:off x="2208379" y="3702129"/>
                  <a:ext cx="2038350" cy="2038350"/>
                  <a:chOff x="2208379" y="3702129"/>
                  <a:chExt cx="2038350" cy="2038350"/>
                </a:xfrm>
                <a:solidFill>
                  <a:schemeClr val="bg1"/>
                </a:solidFill>
              </p:grpSpPr>
              <p:pic>
                <p:nvPicPr>
                  <p:cNvPr id="61" name="Graphic 60" descr="Marker">
                    <a:extLst>
                      <a:ext uri="{FF2B5EF4-FFF2-40B4-BE49-F238E27FC236}">
                        <a16:creationId xmlns:a16="http://schemas.microsoft.com/office/drawing/2014/main" id="{ABA97258-F002-48D5-AA53-D1DC9640AE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2" name="Oval 61">
                    <a:extLst>
                      <a:ext uri="{FF2B5EF4-FFF2-40B4-BE49-F238E27FC236}">
                        <a16:creationId xmlns:a16="http://schemas.microsoft.com/office/drawing/2014/main" id="{AA94CF08-C659-449A-9833-DA2F99E34C02}"/>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057F69D9-8C62-4D76-8562-EDF362F4204A}"/>
                    </a:ext>
                  </a:extLst>
                </p:cNvPr>
                <p:cNvGrpSpPr/>
                <p:nvPr/>
              </p:nvGrpSpPr>
              <p:grpSpPr>
                <a:xfrm>
                  <a:off x="2913229" y="4126332"/>
                  <a:ext cx="628650" cy="542925"/>
                  <a:chOff x="7078153" y="4413336"/>
                  <a:chExt cx="2548926" cy="2201345"/>
                </a:xfrm>
              </p:grpSpPr>
              <p:pic>
                <p:nvPicPr>
                  <p:cNvPr id="59" name="Graphic 58">
                    <a:extLst>
                      <a:ext uri="{FF2B5EF4-FFF2-40B4-BE49-F238E27FC236}">
                        <a16:creationId xmlns:a16="http://schemas.microsoft.com/office/drawing/2014/main" id="{802B45B1-E1FD-45AF-8169-A620E4BB33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0" name="Graphic 59" descr="Dollar">
                    <a:extLst>
                      <a:ext uri="{FF2B5EF4-FFF2-40B4-BE49-F238E27FC236}">
                        <a16:creationId xmlns:a16="http://schemas.microsoft.com/office/drawing/2014/main" id="{0E110276-E18D-44EA-89D0-60B972C120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63" name="Group 62">
                <a:extLst>
                  <a:ext uri="{FF2B5EF4-FFF2-40B4-BE49-F238E27FC236}">
                    <a16:creationId xmlns:a16="http://schemas.microsoft.com/office/drawing/2014/main" id="{79C5720E-A1E4-4A8E-92CF-B99AB9241E37}"/>
                  </a:ext>
                </a:extLst>
              </p:cNvPr>
              <p:cNvGrpSpPr/>
              <p:nvPr/>
            </p:nvGrpSpPr>
            <p:grpSpPr>
              <a:xfrm>
                <a:off x="7866142" y="2718524"/>
                <a:ext cx="2038350" cy="2038350"/>
                <a:chOff x="2208379" y="3702129"/>
                <a:chExt cx="2038350" cy="2038350"/>
              </a:xfrm>
            </p:grpSpPr>
            <p:grpSp>
              <p:nvGrpSpPr>
                <p:cNvPr id="64" name="Group 63">
                  <a:extLst>
                    <a:ext uri="{FF2B5EF4-FFF2-40B4-BE49-F238E27FC236}">
                      <a16:creationId xmlns:a16="http://schemas.microsoft.com/office/drawing/2014/main" id="{06D3A8C5-C87C-4346-B6B0-07F0D926C637}"/>
                    </a:ext>
                  </a:extLst>
                </p:cNvPr>
                <p:cNvGrpSpPr/>
                <p:nvPr/>
              </p:nvGrpSpPr>
              <p:grpSpPr>
                <a:xfrm>
                  <a:off x="2208379" y="3702129"/>
                  <a:ext cx="2038350" cy="2038350"/>
                  <a:chOff x="2208379" y="3702129"/>
                  <a:chExt cx="2038350" cy="2038350"/>
                </a:xfrm>
                <a:solidFill>
                  <a:schemeClr val="bg1"/>
                </a:solidFill>
              </p:grpSpPr>
              <p:pic>
                <p:nvPicPr>
                  <p:cNvPr id="68" name="Graphic 67" descr="Marker">
                    <a:extLst>
                      <a:ext uri="{FF2B5EF4-FFF2-40B4-BE49-F238E27FC236}">
                        <a16:creationId xmlns:a16="http://schemas.microsoft.com/office/drawing/2014/main" id="{044D206C-60D7-476B-9D66-90A2F61A32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9" name="Oval 68">
                    <a:extLst>
                      <a:ext uri="{FF2B5EF4-FFF2-40B4-BE49-F238E27FC236}">
                        <a16:creationId xmlns:a16="http://schemas.microsoft.com/office/drawing/2014/main" id="{FBEC169B-D51A-4A64-8F69-D5C3473F7041}"/>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7D8EB62D-1B8A-4609-AAB1-46D93CB6B22E}"/>
                    </a:ext>
                  </a:extLst>
                </p:cNvPr>
                <p:cNvGrpSpPr/>
                <p:nvPr/>
              </p:nvGrpSpPr>
              <p:grpSpPr>
                <a:xfrm>
                  <a:off x="2913229" y="4126332"/>
                  <a:ext cx="628650" cy="542925"/>
                  <a:chOff x="7078153" y="4413336"/>
                  <a:chExt cx="2548926" cy="2201345"/>
                </a:xfrm>
              </p:grpSpPr>
              <p:pic>
                <p:nvPicPr>
                  <p:cNvPr id="66" name="Graphic 65">
                    <a:extLst>
                      <a:ext uri="{FF2B5EF4-FFF2-40B4-BE49-F238E27FC236}">
                        <a16:creationId xmlns:a16="http://schemas.microsoft.com/office/drawing/2014/main" id="{6315F08F-BC40-435E-856D-7052138E3F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7" name="Graphic 66" descr="Dollar">
                    <a:extLst>
                      <a:ext uri="{FF2B5EF4-FFF2-40B4-BE49-F238E27FC236}">
                        <a16:creationId xmlns:a16="http://schemas.microsoft.com/office/drawing/2014/main" id="{F9D4B6EF-AACE-4FD0-953B-AD0D84A903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70" name="Group 69">
                <a:extLst>
                  <a:ext uri="{FF2B5EF4-FFF2-40B4-BE49-F238E27FC236}">
                    <a16:creationId xmlns:a16="http://schemas.microsoft.com/office/drawing/2014/main" id="{D9711C63-067C-41D6-86F1-AA340D2CF114}"/>
                  </a:ext>
                </a:extLst>
              </p:cNvPr>
              <p:cNvGrpSpPr/>
              <p:nvPr/>
            </p:nvGrpSpPr>
            <p:grpSpPr>
              <a:xfrm>
                <a:off x="9888494" y="4236781"/>
                <a:ext cx="2038350" cy="2038350"/>
                <a:chOff x="2208379" y="3702129"/>
                <a:chExt cx="2038350" cy="2038350"/>
              </a:xfrm>
            </p:grpSpPr>
            <p:grpSp>
              <p:nvGrpSpPr>
                <p:cNvPr id="71" name="Group 70">
                  <a:extLst>
                    <a:ext uri="{FF2B5EF4-FFF2-40B4-BE49-F238E27FC236}">
                      <a16:creationId xmlns:a16="http://schemas.microsoft.com/office/drawing/2014/main" id="{7D2CB24A-B657-4443-8873-BB181120E372}"/>
                    </a:ext>
                  </a:extLst>
                </p:cNvPr>
                <p:cNvGrpSpPr/>
                <p:nvPr/>
              </p:nvGrpSpPr>
              <p:grpSpPr>
                <a:xfrm>
                  <a:off x="2208379" y="3702129"/>
                  <a:ext cx="2038350" cy="2038350"/>
                  <a:chOff x="2208379" y="3702129"/>
                  <a:chExt cx="2038350" cy="2038350"/>
                </a:xfrm>
                <a:solidFill>
                  <a:schemeClr val="bg1"/>
                </a:solidFill>
              </p:grpSpPr>
              <p:pic>
                <p:nvPicPr>
                  <p:cNvPr id="75" name="Graphic 74" descr="Marker">
                    <a:extLst>
                      <a:ext uri="{FF2B5EF4-FFF2-40B4-BE49-F238E27FC236}">
                        <a16:creationId xmlns:a16="http://schemas.microsoft.com/office/drawing/2014/main" id="{7B587359-968D-4DD0-9159-D975951DB3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76" name="Oval 75">
                    <a:extLst>
                      <a:ext uri="{FF2B5EF4-FFF2-40B4-BE49-F238E27FC236}">
                        <a16:creationId xmlns:a16="http://schemas.microsoft.com/office/drawing/2014/main" id="{D1EB0909-ACD0-49C9-AB42-F43D39B45A3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1C5A1762-DBC5-45EC-9762-859916C63453}"/>
                    </a:ext>
                  </a:extLst>
                </p:cNvPr>
                <p:cNvGrpSpPr/>
                <p:nvPr/>
              </p:nvGrpSpPr>
              <p:grpSpPr>
                <a:xfrm>
                  <a:off x="2913229" y="4126332"/>
                  <a:ext cx="628650" cy="542925"/>
                  <a:chOff x="7078153" y="4413336"/>
                  <a:chExt cx="2548926" cy="2201345"/>
                </a:xfrm>
              </p:grpSpPr>
              <p:pic>
                <p:nvPicPr>
                  <p:cNvPr id="73" name="Graphic 72">
                    <a:extLst>
                      <a:ext uri="{FF2B5EF4-FFF2-40B4-BE49-F238E27FC236}">
                        <a16:creationId xmlns:a16="http://schemas.microsoft.com/office/drawing/2014/main" id="{14B7B857-4853-4E14-99E3-FAB1AE9D2F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74" name="Graphic 73" descr="Dollar">
                    <a:extLst>
                      <a:ext uri="{FF2B5EF4-FFF2-40B4-BE49-F238E27FC236}">
                        <a16:creationId xmlns:a16="http://schemas.microsoft.com/office/drawing/2014/main" id="{8382D719-165C-4F35-9685-65E5CAA6BB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Tree>
    <p:extLst>
      <p:ext uri="{BB962C8B-B14F-4D97-AF65-F5344CB8AC3E}">
        <p14:creationId xmlns:p14="http://schemas.microsoft.com/office/powerpoint/2010/main" val="2513129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9F4A7-E56C-4931-AC4C-F8FE971C1B61}"/>
              </a:ext>
            </a:extLst>
          </p:cNvPr>
          <p:cNvSpPr>
            <a:spLocks noGrp="1"/>
          </p:cNvSpPr>
          <p:nvPr>
            <p:ph type="title"/>
          </p:nvPr>
        </p:nvSpPr>
        <p:spPr/>
        <p:txBody>
          <a:bodyPr/>
          <a:lstStyle/>
          <a:p>
            <a:r>
              <a:rPr lang="en-US"/>
              <a:t>Off-Airport Freight/Cargo Impacts</a:t>
            </a:r>
          </a:p>
        </p:txBody>
      </p:sp>
      <p:sp>
        <p:nvSpPr>
          <p:cNvPr id="3" name="Content Placeholder 2">
            <a:extLst>
              <a:ext uri="{FF2B5EF4-FFF2-40B4-BE49-F238E27FC236}">
                <a16:creationId xmlns:a16="http://schemas.microsoft.com/office/drawing/2014/main" id="{B4A92AB3-6C55-4089-92AB-97FED8B63455}"/>
              </a:ext>
            </a:extLst>
          </p:cNvPr>
          <p:cNvSpPr>
            <a:spLocks noGrp="1"/>
          </p:cNvSpPr>
          <p:nvPr>
            <p:ph idx="1"/>
          </p:nvPr>
        </p:nvSpPr>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a:p>
            <a:endParaRPr lang="en-US"/>
          </a:p>
        </p:txBody>
      </p:sp>
      <p:sp>
        <p:nvSpPr>
          <p:cNvPr id="4" name="Slide Number Placeholder 3">
            <a:extLst>
              <a:ext uri="{FF2B5EF4-FFF2-40B4-BE49-F238E27FC236}">
                <a16:creationId xmlns:a16="http://schemas.microsoft.com/office/drawing/2014/main" id="{A3313009-A966-4D69-87CC-739FC6FB84B3}"/>
              </a:ext>
            </a:extLst>
          </p:cNvPr>
          <p:cNvSpPr>
            <a:spLocks noGrp="1"/>
          </p:cNvSpPr>
          <p:nvPr>
            <p:ph type="sldNum" sz="quarter" idx="10"/>
          </p:nvPr>
        </p:nvSpPr>
        <p:spPr/>
        <p:txBody>
          <a:bodyPr/>
          <a:lstStyle/>
          <a:p>
            <a:fld id="{3CD66FC5-BD9E-4EF9-BB17-AB2086BC0753}" type="slidenum">
              <a:rPr lang="en-US" b="0" smtClean="0"/>
              <a:pPr/>
              <a:t>14</a:t>
            </a:fld>
            <a:endParaRPr lang="en-US" b="0"/>
          </a:p>
        </p:txBody>
      </p:sp>
    </p:spTree>
    <p:extLst>
      <p:ext uri="{BB962C8B-B14F-4D97-AF65-F5344CB8AC3E}">
        <p14:creationId xmlns:p14="http://schemas.microsoft.com/office/powerpoint/2010/main" val="149064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045BA50-F28F-4949-A300-322111FD64C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8456" b="25351"/>
          <a:stretch/>
        </p:blipFill>
        <p:spPr>
          <a:xfrm>
            <a:off x="3087483" y="5440551"/>
            <a:ext cx="9104515" cy="1417450"/>
          </a:xfrm>
          <a:prstGeom prst="rect">
            <a:avLst/>
          </a:prstGeom>
        </p:spPr>
      </p:pic>
      <p:sp>
        <p:nvSpPr>
          <p:cNvPr id="4" name="Title 3">
            <a:extLst>
              <a:ext uri="{FF2B5EF4-FFF2-40B4-BE49-F238E27FC236}">
                <a16:creationId xmlns:a16="http://schemas.microsoft.com/office/drawing/2014/main" id="{D25EDBFF-CF00-49DE-BAF4-85A157E3D698}"/>
              </a:ext>
            </a:extLst>
          </p:cNvPr>
          <p:cNvSpPr>
            <a:spLocks noGrp="1"/>
          </p:cNvSpPr>
          <p:nvPr>
            <p:ph type="title"/>
          </p:nvPr>
        </p:nvSpPr>
        <p:spPr/>
        <p:txBody>
          <a:bodyPr/>
          <a:lstStyle/>
          <a:p>
            <a:r>
              <a:rPr lang="en-US"/>
              <a:t> Off-Airport Freight/Cargo Impacts</a:t>
            </a:r>
          </a:p>
        </p:txBody>
      </p:sp>
      <p:sp>
        <p:nvSpPr>
          <p:cNvPr id="3" name="Slide Number Placeholder 2">
            <a:extLst>
              <a:ext uri="{FF2B5EF4-FFF2-40B4-BE49-F238E27FC236}">
                <a16:creationId xmlns:a16="http://schemas.microsoft.com/office/drawing/2014/main" id="{5843A543-8DF5-4B31-9A02-06BD1FF7A23A}"/>
              </a:ext>
            </a:extLst>
          </p:cNvPr>
          <p:cNvSpPr>
            <a:spLocks noGrp="1"/>
          </p:cNvSpPr>
          <p:nvPr>
            <p:ph type="sldNum" sz="quarter" idx="10"/>
          </p:nvPr>
        </p:nvSpPr>
        <p:spPr/>
        <p:txBody>
          <a:bodyPr/>
          <a:lstStyle/>
          <a:p>
            <a:fld id="{3CD66FC5-BD9E-4EF9-BB17-AB2086BC0753}" type="slidenum">
              <a:rPr lang="en-US" smtClean="0"/>
              <a:t>15</a:t>
            </a:fld>
            <a:endParaRPr lang="en-US"/>
          </a:p>
        </p:txBody>
      </p:sp>
      <p:grpSp>
        <p:nvGrpSpPr>
          <p:cNvPr id="17" name="Group 16">
            <a:extLst>
              <a:ext uri="{FF2B5EF4-FFF2-40B4-BE49-F238E27FC236}">
                <a16:creationId xmlns:a16="http://schemas.microsoft.com/office/drawing/2014/main" id="{3D6CA939-801F-4DC0-90F1-CA72F8B48732}"/>
              </a:ext>
            </a:extLst>
          </p:cNvPr>
          <p:cNvGrpSpPr/>
          <p:nvPr/>
        </p:nvGrpSpPr>
        <p:grpSpPr>
          <a:xfrm>
            <a:off x="626077" y="3865332"/>
            <a:ext cx="10036174" cy="1323439"/>
            <a:chOff x="626077" y="4003356"/>
            <a:chExt cx="10036174" cy="1323439"/>
          </a:xfrm>
        </p:grpSpPr>
        <p:sp>
          <p:nvSpPr>
            <p:cNvPr id="7" name="TextBox 6">
              <a:extLst>
                <a:ext uri="{FF2B5EF4-FFF2-40B4-BE49-F238E27FC236}">
                  <a16:creationId xmlns:a16="http://schemas.microsoft.com/office/drawing/2014/main" id="{6FEB8AAA-B294-48DB-907C-1EC2FF0011A0}"/>
                </a:ext>
              </a:extLst>
            </p:cNvPr>
            <p:cNvSpPr txBox="1"/>
            <p:nvPr/>
          </p:nvSpPr>
          <p:spPr>
            <a:xfrm>
              <a:off x="626077" y="4003356"/>
              <a:ext cx="2117124" cy="1323439"/>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$4.7</a:t>
              </a:r>
              <a:br>
                <a:rPr lang="en-US" sz="3200" b="1">
                  <a:solidFill>
                    <a:schemeClr val="bg1"/>
                  </a:solidFill>
                  <a:latin typeface="Arial" panose="020B0604020202020204" pitchFamily="34" charset="0"/>
                  <a:cs typeface="Arial" panose="020B0604020202020204" pitchFamily="34" charset="0"/>
                </a:rPr>
              </a:br>
              <a:r>
                <a:rPr lang="en-US" sz="3200" b="1">
                  <a:solidFill>
                    <a:schemeClr val="bg1"/>
                  </a:solidFill>
                  <a:latin typeface="Arial" panose="020B0604020202020204" pitchFamily="34" charset="0"/>
                  <a:cs typeface="Arial" panose="020B0604020202020204" pitchFamily="34" charset="0"/>
                </a:rPr>
                <a:t>billion </a:t>
              </a:r>
            </a:p>
          </p:txBody>
        </p:sp>
        <p:sp>
          <p:nvSpPr>
            <p:cNvPr id="8" name="TextBox 7">
              <a:extLst>
                <a:ext uri="{FF2B5EF4-FFF2-40B4-BE49-F238E27FC236}">
                  <a16:creationId xmlns:a16="http://schemas.microsoft.com/office/drawing/2014/main" id="{DE7FEE41-63A2-418E-BE8A-3780C7E0E5C0}"/>
                </a:ext>
              </a:extLst>
            </p:cNvPr>
            <p:cNvSpPr txBox="1"/>
            <p:nvPr/>
          </p:nvSpPr>
          <p:spPr>
            <a:xfrm>
              <a:off x="3265760" y="4003356"/>
              <a:ext cx="2117124" cy="1323439"/>
            </a:xfrm>
            <a:prstGeom prst="rect">
              <a:avLst/>
            </a:prstGeom>
            <a:noFill/>
          </p:spPr>
          <p:txBody>
            <a:bodyPr wrap="square" rtlCol="0">
              <a:spAutoFit/>
            </a:bodyPr>
            <a:lstStyle/>
            <a:p>
              <a:pPr algn="ctr"/>
              <a:r>
                <a:rPr lang="en-US" sz="4800" b="1">
                  <a:latin typeface="Arial" panose="020B0604020202020204" pitchFamily="34" charset="0"/>
                  <a:cs typeface="Arial" panose="020B0604020202020204" pitchFamily="34" charset="0"/>
                </a:rPr>
                <a:t>$7.8</a:t>
              </a:r>
              <a:br>
                <a:rPr lang="en-US" sz="3200" b="1">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billion </a:t>
              </a:r>
            </a:p>
          </p:txBody>
        </p:sp>
        <p:sp>
          <p:nvSpPr>
            <p:cNvPr id="9" name="TextBox 8">
              <a:extLst>
                <a:ext uri="{FF2B5EF4-FFF2-40B4-BE49-F238E27FC236}">
                  <a16:creationId xmlns:a16="http://schemas.microsoft.com/office/drawing/2014/main" id="{9B2249E8-00AB-4616-9AAF-A6F1A1182FA4}"/>
                </a:ext>
              </a:extLst>
            </p:cNvPr>
            <p:cNvSpPr txBox="1"/>
            <p:nvPr/>
          </p:nvSpPr>
          <p:spPr>
            <a:xfrm>
              <a:off x="5905443" y="4003356"/>
              <a:ext cx="2117124" cy="1323439"/>
            </a:xfrm>
            <a:prstGeom prst="rect">
              <a:avLst/>
            </a:prstGeom>
            <a:noFill/>
          </p:spPr>
          <p:txBody>
            <a:bodyPr wrap="square" rtlCol="0">
              <a:spAutoFit/>
            </a:bodyPr>
            <a:lstStyle/>
            <a:p>
              <a:pPr algn="ctr"/>
              <a:r>
                <a:rPr lang="en-US" sz="4800" b="1">
                  <a:solidFill>
                    <a:schemeClr val="bg2"/>
                  </a:solidFill>
                  <a:latin typeface="Arial" panose="020B0604020202020204" pitchFamily="34" charset="0"/>
                  <a:cs typeface="Arial" panose="020B0604020202020204" pitchFamily="34" charset="0"/>
                </a:rPr>
                <a:t>$2.6</a:t>
              </a:r>
              <a:br>
                <a:rPr lang="en-US" sz="3200" b="1">
                  <a:solidFill>
                    <a:schemeClr val="bg2"/>
                  </a:solidFill>
                  <a:latin typeface="Arial" panose="020B0604020202020204" pitchFamily="34" charset="0"/>
                  <a:cs typeface="Arial" panose="020B0604020202020204" pitchFamily="34" charset="0"/>
                </a:rPr>
              </a:br>
              <a:r>
                <a:rPr lang="en-US" sz="3200" b="1">
                  <a:solidFill>
                    <a:schemeClr val="bg2"/>
                  </a:solidFill>
                  <a:latin typeface="Arial" panose="020B0604020202020204" pitchFamily="34" charset="0"/>
                  <a:cs typeface="Arial" panose="020B0604020202020204" pitchFamily="34" charset="0"/>
                </a:rPr>
                <a:t>billion </a:t>
              </a:r>
            </a:p>
          </p:txBody>
        </p:sp>
        <p:sp>
          <p:nvSpPr>
            <p:cNvPr id="10" name="TextBox 9">
              <a:extLst>
                <a:ext uri="{FF2B5EF4-FFF2-40B4-BE49-F238E27FC236}">
                  <a16:creationId xmlns:a16="http://schemas.microsoft.com/office/drawing/2014/main" id="{B77548D2-25A7-456C-86F5-0F4BCCEEE019}"/>
                </a:ext>
              </a:extLst>
            </p:cNvPr>
            <p:cNvSpPr txBox="1"/>
            <p:nvPr/>
          </p:nvSpPr>
          <p:spPr>
            <a:xfrm>
              <a:off x="8545127" y="4003356"/>
              <a:ext cx="2117124" cy="1323439"/>
            </a:xfrm>
            <a:prstGeom prst="rect">
              <a:avLst/>
            </a:prstGeom>
            <a:noFill/>
          </p:spPr>
          <p:txBody>
            <a:bodyPr wrap="square" rtlCol="0">
              <a:spAutoFit/>
            </a:bodyPr>
            <a:lstStyle/>
            <a:p>
              <a:pPr algn="ctr"/>
              <a:r>
                <a:rPr lang="en-US" sz="4800" b="1">
                  <a:solidFill>
                    <a:schemeClr val="accent1"/>
                  </a:solidFill>
                  <a:latin typeface="Arial" panose="020B0604020202020204" pitchFamily="34" charset="0"/>
                  <a:cs typeface="Arial" panose="020B0604020202020204" pitchFamily="34" charset="0"/>
                </a:rPr>
                <a:t>$4.2</a:t>
              </a:r>
              <a:br>
                <a:rPr lang="en-US" sz="3200" b="1">
                  <a:solidFill>
                    <a:schemeClr val="accent1"/>
                  </a:solidFill>
                  <a:latin typeface="Arial" panose="020B0604020202020204" pitchFamily="34" charset="0"/>
                  <a:cs typeface="Arial" panose="020B0604020202020204" pitchFamily="34" charset="0"/>
                </a:rPr>
              </a:br>
              <a:r>
                <a:rPr lang="en-US" sz="3200" b="1">
                  <a:solidFill>
                    <a:schemeClr val="accent1"/>
                  </a:solidFill>
                  <a:latin typeface="Arial" panose="020B0604020202020204" pitchFamily="34" charset="0"/>
                  <a:cs typeface="Arial" panose="020B0604020202020204" pitchFamily="34" charset="0"/>
                </a:rPr>
                <a:t>billion </a:t>
              </a:r>
            </a:p>
          </p:txBody>
        </p:sp>
      </p:grpSp>
      <p:pic>
        <p:nvPicPr>
          <p:cNvPr id="11" name="Graphic 10">
            <a:extLst>
              <a:ext uri="{FF2B5EF4-FFF2-40B4-BE49-F238E27FC236}">
                <a16:creationId xmlns:a16="http://schemas.microsoft.com/office/drawing/2014/main" id="{1EF5E937-C84F-4F98-913D-0F184270B43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971" b="4885"/>
          <a:stretch/>
        </p:blipFill>
        <p:spPr>
          <a:xfrm>
            <a:off x="7463688" y="5560463"/>
            <a:ext cx="4728312" cy="1297537"/>
          </a:xfrm>
          <a:prstGeom prst="rect">
            <a:avLst/>
          </a:prstGeom>
        </p:spPr>
      </p:pic>
      <p:pic>
        <p:nvPicPr>
          <p:cNvPr id="13" name="Graphic 12">
            <a:extLst>
              <a:ext uri="{FF2B5EF4-FFF2-40B4-BE49-F238E27FC236}">
                <a16:creationId xmlns:a16="http://schemas.microsoft.com/office/drawing/2014/main" id="{DEC995F2-FE8D-4E98-BBA3-EFC6C5902F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28312" y="5872716"/>
            <a:ext cx="654571" cy="675686"/>
          </a:xfrm>
          <a:prstGeom prst="rect">
            <a:avLst/>
          </a:prstGeom>
        </p:spPr>
      </p:pic>
      <p:pic>
        <p:nvPicPr>
          <p:cNvPr id="14" name="Graphic 13">
            <a:extLst>
              <a:ext uri="{FF2B5EF4-FFF2-40B4-BE49-F238E27FC236}">
                <a16:creationId xmlns:a16="http://schemas.microsoft.com/office/drawing/2014/main" id="{D83D6754-DEB4-4EF3-AE9A-8F1521D84C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94115" y="5873271"/>
            <a:ext cx="675131" cy="675131"/>
          </a:xfrm>
          <a:prstGeom prst="rect">
            <a:avLst/>
          </a:prstGeom>
        </p:spPr>
      </p:pic>
      <p:sp>
        <p:nvSpPr>
          <p:cNvPr id="15" name="TextBox 14">
            <a:extLst>
              <a:ext uri="{FF2B5EF4-FFF2-40B4-BE49-F238E27FC236}">
                <a16:creationId xmlns:a16="http://schemas.microsoft.com/office/drawing/2014/main" id="{1B3A1548-8E2A-460D-87CF-CD12BF20D34D}"/>
              </a:ext>
            </a:extLst>
          </p:cNvPr>
          <p:cNvSpPr txBox="1"/>
          <p:nvPr/>
        </p:nvSpPr>
        <p:spPr>
          <a:xfrm>
            <a:off x="5378915"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82,000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16" name="TextBox 15">
            <a:extLst>
              <a:ext uri="{FF2B5EF4-FFF2-40B4-BE49-F238E27FC236}">
                <a16:creationId xmlns:a16="http://schemas.microsoft.com/office/drawing/2014/main" id="{1A1C31C3-BD7A-425F-8F14-AC004C7D1145}"/>
              </a:ext>
            </a:extLst>
          </p:cNvPr>
          <p:cNvSpPr txBox="1"/>
          <p:nvPr/>
        </p:nvSpPr>
        <p:spPr>
          <a:xfrm>
            <a:off x="9208891"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$19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in Business Revenue </a:t>
            </a:r>
          </a:p>
        </p:txBody>
      </p:sp>
      <p:pic>
        <p:nvPicPr>
          <p:cNvPr id="18" name="Graphic 17">
            <a:extLst>
              <a:ext uri="{FF2B5EF4-FFF2-40B4-BE49-F238E27FC236}">
                <a16:creationId xmlns:a16="http://schemas.microsoft.com/office/drawing/2014/main" id="{6D4D274A-D7AF-4F2B-98FF-BEF6D87AF04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5990" y="1458053"/>
            <a:ext cx="12823980" cy="2702653"/>
          </a:xfrm>
          <a:prstGeom prst="rect">
            <a:avLst/>
          </a:prstGeom>
        </p:spPr>
      </p:pic>
    </p:spTree>
    <p:extLst>
      <p:ext uri="{BB962C8B-B14F-4D97-AF65-F5344CB8AC3E}">
        <p14:creationId xmlns:p14="http://schemas.microsoft.com/office/powerpoint/2010/main" val="1716420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B7713-8B5C-4E7C-8990-5F2B2C573226}"/>
              </a:ext>
            </a:extLst>
          </p:cNvPr>
          <p:cNvSpPr>
            <a:spLocks noGrp="1"/>
          </p:cNvSpPr>
          <p:nvPr>
            <p:ph type="title"/>
          </p:nvPr>
        </p:nvSpPr>
        <p:spPr/>
        <p:txBody>
          <a:bodyPr/>
          <a:lstStyle/>
          <a:p>
            <a:r>
              <a:rPr lang="en-US"/>
              <a:t>Economic </a:t>
            </a:r>
            <a:br>
              <a:rPr lang="en-US"/>
            </a:br>
            <a:r>
              <a:rPr lang="en-US"/>
              <a:t>Impact Results</a:t>
            </a:r>
          </a:p>
        </p:txBody>
      </p:sp>
    </p:spTree>
    <p:extLst>
      <p:ext uri="{BB962C8B-B14F-4D97-AF65-F5344CB8AC3E}">
        <p14:creationId xmlns:p14="http://schemas.microsoft.com/office/powerpoint/2010/main" val="1188001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a:t>TOTAL Statewide Aviation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17</a:t>
            </a:fld>
            <a:endParaRPr lang="en-US"/>
          </a:p>
        </p:txBody>
      </p:sp>
      <p:sp>
        <p:nvSpPr>
          <p:cNvPr id="42" name="TextBox 41">
            <a:extLst>
              <a:ext uri="{FF2B5EF4-FFF2-40B4-BE49-F238E27FC236}">
                <a16:creationId xmlns:a16="http://schemas.microsoft.com/office/drawing/2014/main" id="{09451B0F-CEAE-43AA-AC61-E0C09AB31722}"/>
              </a:ext>
            </a:extLst>
          </p:cNvPr>
          <p:cNvSpPr txBox="1"/>
          <p:nvPr/>
        </p:nvSpPr>
        <p:spPr>
          <a:xfrm>
            <a:off x="6886333" y="6096287"/>
            <a:ext cx="4457506" cy="307777"/>
          </a:xfrm>
          <a:prstGeom prst="rect">
            <a:avLst/>
          </a:prstGeom>
          <a:noFill/>
        </p:spPr>
        <p:txBody>
          <a:bodyPr wrap="square" rtlCol="0">
            <a:spAutoFit/>
          </a:bodyPr>
          <a:lstStyle/>
          <a:p>
            <a:pPr algn="ctr"/>
            <a:r>
              <a:rPr lang="en-US" sz="1400" i="1" dirty="0">
                <a:latin typeface="Arial" panose="020B0604020202020204" pitchFamily="34" charset="0"/>
                <a:cs typeface="Arial" panose="020B0604020202020204" pitchFamily="34" charset="0"/>
              </a:rPr>
              <a:t>Including off-airport air cargo impacts of $19 billion</a:t>
            </a:r>
          </a:p>
        </p:txBody>
      </p:sp>
      <p:sp>
        <p:nvSpPr>
          <p:cNvPr id="29" name="TextBox 28">
            <a:extLst>
              <a:ext uri="{FF2B5EF4-FFF2-40B4-BE49-F238E27FC236}">
                <a16:creationId xmlns:a16="http://schemas.microsoft.com/office/drawing/2014/main" id="{946D71B5-FB8C-424C-A87C-C7E754ACC274}"/>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0" name="TextBox 29">
            <a:extLst>
              <a:ext uri="{FF2B5EF4-FFF2-40B4-BE49-F238E27FC236}">
                <a16:creationId xmlns:a16="http://schemas.microsoft.com/office/drawing/2014/main" id="{6356453F-E2CB-408B-90B5-9CB9DEE72173}"/>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1" name="TextBox 30">
            <a:extLst>
              <a:ext uri="{FF2B5EF4-FFF2-40B4-BE49-F238E27FC236}">
                <a16:creationId xmlns:a16="http://schemas.microsoft.com/office/drawing/2014/main" id="{7A248694-7E16-455E-8C58-531E47B80DBD}"/>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2" name="TextBox 31">
            <a:extLst>
              <a:ext uri="{FF2B5EF4-FFF2-40B4-BE49-F238E27FC236}">
                <a16:creationId xmlns:a16="http://schemas.microsoft.com/office/drawing/2014/main" id="{7F833576-1809-47E2-A687-538CB5BEA0A7}"/>
              </a:ext>
            </a:extLst>
          </p:cNvPr>
          <p:cNvSpPr txBox="1"/>
          <p:nvPr/>
        </p:nvSpPr>
        <p:spPr>
          <a:xfrm>
            <a:off x="656519" y="4573171"/>
            <a:ext cx="2461217"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220,936</a:t>
            </a:r>
            <a:br>
              <a:rPr lang="en-US" sz="3200" b="1">
                <a:solidFill>
                  <a:schemeClr val="accent3"/>
                </a:solidFill>
                <a:latin typeface="Arial" panose="020B0604020202020204" pitchFamily="34" charset="0"/>
                <a:cs typeface="Arial" panose="020B0604020202020204" pitchFamily="34" charset="0"/>
              </a:rPr>
            </a:br>
            <a:r>
              <a:rPr lang="en-US" sz="3200" b="1">
                <a:solidFill>
                  <a:schemeClr val="accent3"/>
                </a:solidFill>
                <a:latin typeface="Arial" panose="020B0604020202020204" pitchFamily="34" charset="0"/>
                <a:cs typeface="Arial" panose="020B0604020202020204" pitchFamily="34" charset="0"/>
              </a:rPr>
              <a:t>employed</a:t>
            </a:r>
            <a:r>
              <a:rPr lang="en-US" sz="3200" b="1">
                <a:solidFill>
                  <a:schemeClr val="accent6"/>
                </a:solidFill>
                <a:latin typeface="Arial" panose="020B0604020202020204" pitchFamily="34" charset="0"/>
                <a:cs typeface="Arial" panose="020B0604020202020204" pitchFamily="34" charset="0"/>
              </a:rPr>
              <a:t> </a:t>
            </a:r>
          </a:p>
        </p:txBody>
      </p:sp>
      <p:sp>
        <p:nvSpPr>
          <p:cNvPr id="33" name="TextBox 32">
            <a:extLst>
              <a:ext uri="{FF2B5EF4-FFF2-40B4-BE49-F238E27FC236}">
                <a16:creationId xmlns:a16="http://schemas.microsoft.com/office/drawing/2014/main" id="{62F38F1A-1E6B-4E11-B296-1FFEF126024E}"/>
              </a:ext>
            </a:extLst>
          </p:cNvPr>
          <p:cNvSpPr txBox="1"/>
          <p:nvPr/>
        </p:nvSpPr>
        <p:spPr>
          <a:xfrm>
            <a:off x="3476222" y="4573171"/>
            <a:ext cx="2267702"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$13</a:t>
            </a:r>
            <a:r>
              <a:rPr lang="en-US" sz="3200" b="1">
                <a:solidFill>
                  <a:schemeClr val="accent3"/>
                </a:solidFill>
                <a:latin typeface="Arial" panose="020B0604020202020204" pitchFamily="34" charset="0"/>
                <a:cs typeface="Arial" panose="020B0604020202020204" pitchFamily="34" charset="0"/>
              </a:rPr>
              <a:t> billion</a:t>
            </a:r>
          </a:p>
        </p:txBody>
      </p:sp>
      <p:sp>
        <p:nvSpPr>
          <p:cNvPr id="56" name="TextBox 55">
            <a:extLst>
              <a:ext uri="{FF2B5EF4-FFF2-40B4-BE49-F238E27FC236}">
                <a16:creationId xmlns:a16="http://schemas.microsoft.com/office/drawing/2014/main" id="{71356ACE-1159-4803-BCF1-2A0AD8810438}"/>
              </a:ext>
            </a:extLst>
          </p:cNvPr>
          <p:cNvSpPr txBox="1"/>
          <p:nvPr/>
        </p:nvSpPr>
        <p:spPr>
          <a:xfrm>
            <a:off x="6016987"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$21</a:t>
            </a:r>
            <a:r>
              <a:rPr lang="en-US" sz="3200" b="1">
                <a:solidFill>
                  <a:schemeClr val="accent3"/>
                </a:solidFill>
                <a:latin typeface="Arial" panose="020B0604020202020204" pitchFamily="34" charset="0"/>
                <a:cs typeface="Arial" panose="020B0604020202020204" pitchFamily="34" charset="0"/>
              </a:rPr>
              <a:t> billion</a:t>
            </a:r>
          </a:p>
        </p:txBody>
      </p:sp>
      <p:sp>
        <p:nvSpPr>
          <p:cNvPr id="57" name="TextBox 56">
            <a:extLst>
              <a:ext uri="{FF2B5EF4-FFF2-40B4-BE49-F238E27FC236}">
                <a16:creationId xmlns:a16="http://schemas.microsoft.com/office/drawing/2014/main" id="{EFEBC5C6-CB66-407E-B4A2-4DEBDE90E6FD}"/>
              </a:ext>
            </a:extLst>
          </p:cNvPr>
          <p:cNvSpPr txBox="1"/>
          <p:nvPr/>
        </p:nvSpPr>
        <p:spPr>
          <a:xfrm>
            <a:off x="8873273"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$40</a:t>
            </a:r>
            <a:r>
              <a:rPr lang="en-US" sz="3200" b="1">
                <a:solidFill>
                  <a:schemeClr val="accent3"/>
                </a:solidFill>
                <a:latin typeface="Arial" panose="020B0604020202020204" pitchFamily="34" charset="0"/>
                <a:cs typeface="Arial" panose="020B0604020202020204" pitchFamily="34" charset="0"/>
              </a:rPr>
              <a:t> billion</a:t>
            </a:r>
          </a:p>
        </p:txBody>
      </p:sp>
      <p:sp>
        <p:nvSpPr>
          <p:cNvPr id="58" name="TextBox 57">
            <a:extLst>
              <a:ext uri="{FF2B5EF4-FFF2-40B4-BE49-F238E27FC236}">
                <a16:creationId xmlns:a16="http://schemas.microsoft.com/office/drawing/2014/main" id="{B311F21F-0E57-4875-BA00-766C85E54F46}"/>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9" name="Picture 58" descr="Chart, timeline, funnel chart&#10;&#10;Description automatically generated">
            <a:extLst>
              <a:ext uri="{FF2B5EF4-FFF2-40B4-BE49-F238E27FC236}">
                <a16:creationId xmlns:a16="http://schemas.microsoft.com/office/drawing/2014/main" id="{A1431B8C-99D5-4E98-81DB-51C43CCFF985}"/>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60" name="Picture 59" descr="Chart, timeline, funnel chart&#10;&#10;Description automatically generated">
            <a:extLst>
              <a:ext uri="{FF2B5EF4-FFF2-40B4-BE49-F238E27FC236}">
                <a16:creationId xmlns:a16="http://schemas.microsoft.com/office/drawing/2014/main" id="{189AD39A-6EF7-477D-8A84-712F41600DCA}"/>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61" name="Picture 60" descr="Chart, timeline, funnel chart&#10;&#10;Description automatically generated">
            <a:extLst>
              <a:ext uri="{FF2B5EF4-FFF2-40B4-BE49-F238E27FC236}">
                <a16:creationId xmlns:a16="http://schemas.microsoft.com/office/drawing/2014/main" id="{37CCA25A-6FD3-41B0-AE06-4460582D8B9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62" name="Picture 61" descr="Chart, timeline, funnel chart&#10;&#10;Description automatically generated">
            <a:extLst>
              <a:ext uri="{FF2B5EF4-FFF2-40B4-BE49-F238E27FC236}">
                <a16:creationId xmlns:a16="http://schemas.microsoft.com/office/drawing/2014/main" id="{008E9090-16A4-4B01-950E-A746F342539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283148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Region 3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18</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100,549</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$6.1</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$9.9</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$17.9</a:t>
            </a:r>
            <a:r>
              <a:rPr lang="en-US" sz="3200" b="1" dirty="0">
                <a:solidFill>
                  <a:schemeClr val="accent3"/>
                </a:solidFill>
                <a:latin typeface="Arial" panose="020B0604020202020204" pitchFamily="34" charset="0"/>
                <a:cs typeface="Arial" panose="020B0604020202020204" pitchFamily="34" charset="0"/>
              </a:rPr>
              <a:t> billion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1930022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Lafayette Municipal Airport </a:t>
            </a:r>
            <a:br>
              <a:rPr lang="en-US" dirty="0"/>
            </a:br>
            <a:r>
              <a:rPr lang="en-US" dirty="0"/>
              <a:t>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19</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14</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$837</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thousand</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$1.5</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million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$2.4</a:t>
            </a:r>
            <a:r>
              <a:rPr lang="en-US" sz="3200" b="1" dirty="0">
                <a:solidFill>
                  <a:schemeClr val="accent3"/>
                </a:solidFill>
                <a:latin typeface="Arial" panose="020B0604020202020204" pitchFamily="34" charset="0"/>
                <a:cs typeface="Arial" panose="020B0604020202020204" pitchFamily="34" charset="0"/>
              </a:rPr>
              <a:t> million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503661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46B358D-D30E-465E-B521-EDE5E24BF7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321464"/>
            <a:ext cx="10178001" cy="2819879"/>
          </a:xfrm>
          <a:prstGeom prst="rect">
            <a:avLst/>
          </a:prstGeom>
        </p:spPr>
      </p:pic>
      <p:sp>
        <p:nvSpPr>
          <p:cNvPr id="2" name="Title 1">
            <a:extLst>
              <a:ext uri="{FF2B5EF4-FFF2-40B4-BE49-F238E27FC236}">
                <a16:creationId xmlns:a16="http://schemas.microsoft.com/office/drawing/2014/main" id="{E5BB66BB-F26C-4D03-8C11-939DAC3628E6}"/>
              </a:ext>
            </a:extLst>
          </p:cNvPr>
          <p:cNvSpPr>
            <a:spLocks noGrp="1"/>
          </p:cNvSpPr>
          <p:nvPr>
            <p:ph type="title"/>
          </p:nvPr>
        </p:nvSpPr>
        <p:spPr/>
        <p:txBody>
          <a:bodyPr/>
          <a:lstStyle/>
          <a:p>
            <a:r>
              <a:rPr lang="en-US" sz="3700"/>
              <a:t>What is an Airport Economic Impact Study?</a:t>
            </a:r>
          </a:p>
        </p:txBody>
      </p:sp>
      <p:sp>
        <p:nvSpPr>
          <p:cNvPr id="3" name="Content Placeholder 2">
            <a:extLst>
              <a:ext uri="{FF2B5EF4-FFF2-40B4-BE49-F238E27FC236}">
                <a16:creationId xmlns:a16="http://schemas.microsoft.com/office/drawing/2014/main" id="{24E2D63D-3DFF-42D4-970A-796DD99C29C0}"/>
              </a:ext>
            </a:extLst>
          </p:cNvPr>
          <p:cNvSpPr>
            <a:spLocks noGrp="1"/>
          </p:cNvSpPr>
          <p:nvPr>
            <p:ph idx="1"/>
          </p:nvPr>
        </p:nvSpPr>
        <p:spPr>
          <a:xfrm>
            <a:off x="5478107" y="2754733"/>
            <a:ext cx="5101876" cy="3099842"/>
          </a:xfrm>
        </p:spPr>
        <p:txBody>
          <a:bodyPr>
            <a:normAutofit/>
          </a:bodyPr>
          <a:lstStyle/>
          <a:p>
            <a:pPr marL="0" indent="0" algn="ctr">
              <a:buNone/>
            </a:pPr>
            <a:r>
              <a:rPr lang="en-US">
                <a:solidFill>
                  <a:srgbClr val="FFFFFF"/>
                </a:solidFill>
              </a:rPr>
              <a:t>Conveys the economic importance of airports and tells the story of how airports support and enhance the Tennessee economy</a:t>
            </a:r>
          </a:p>
          <a:p>
            <a:pPr algn="ctr"/>
            <a:endParaRPr lang="en-US">
              <a:solidFill>
                <a:srgbClr val="FFFFFF"/>
              </a:solidFill>
            </a:endParaRPr>
          </a:p>
        </p:txBody>
      </p:sp>
      <p:sp>
        <p:nvSpPr>
          <p:cNvPr id="4" name="Slide Number Placeholder 3">
            <a:extLst>
              <a:ext uri="{FF2B5EF4-FFF2-40B4-BE49-F238E27FC236}">
                <a16:creationId xmlns:a16="http://schemas.microsoft.com/office/drawing/2014/main" id="{0CAE28A9-B5C5-4366-84F2-B041B7B2CABC}"/>
              </a:ext>
            </a:extLst>
          </p:cNvPr>
          <p:cNvSpPr>
            <a:spLocks noGrp="1"/>
          </p:cNvSpPr>
          <p:nvPr>
            <p:ph type="sldNum" sz="quarter" idx="10"/>
          </p:nvPr>
        </p:nvSpPr>
        <p:spPr/>
        <p:txBody>
          <a:bodyPr/>
          <a:lstStyle/>
          <a:p>
            <a:fld id="{3CD66FC5-BD9E-4EF9-BB17-AB2086BC0753}" type="slidenum">
              <a:rPr lang="en-US" smtClean="0"/>
              <a:pPr/>
              <a:t>2</a:t>
            </a:fld>
            <a:endParaRPr lang="en-US"/>
          </a:p>
        </p:txBody>
      </p:sp>
      <p:pic>
        <p:nvPicPr>
          <p:cNvPr id="7" name="Graphic 6">
            <a:extLst>
              <a:ext uri="{FF2B5EF4-FFF2-40B4-BE49-F238E27FC236}">
                <a16:creationId xmlns:a16="http://schemas.microsoft.com/office/drawing/2014/main" id="{46AE0341-A5B1-4A18-A6EB-5E7632E4AD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574934"/>
            <a:ext cx="1245457" cy="698666"/>
          </a:xfrm>
          <a:prstGeom prst="rect">
            <a:avLst/>
          </a:prstGeom>
        </p:spPr>
      </p:pic>
      <p:pic>
        <p:nvPicPr>
          <p:cNvPr id="11" name="Graphic 10">
            <a:extLst>
              <a:ext uri="{FF2B5EF4-FFF2-40B4-BE49-F238E27FC236}">
                <a16:creationId xmlns:a16="http://schemas.microsoft.com/office/drawing/2014/main" id="{270F4705-CB20-4B92-B22B-6436E19012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678157"/>
            <a:ext cx="1938394" cy="2492220"/>
          </a:xfrm>
          <a:prstGeom prst="rect">
            <a:avLst/>
          </a:prstGeom>
        </p:spPr>
      </p:pic>
      <p:cxnSp>
        <p:nvCxnSpPr>
          <p:cNvPr id="16" name="Straight Connector 15">
            <a:extLst>
              <a:ext uri="{FF2B5EF4-FFF2-40B4-BE49-F238E27FC236}">
                <a16:creationId xmlns:a16="http://schemas.microsoft.com/office/drawing/2014/main" id="{87CE8DAE-94A2-4445-8AE6-6494CD0695EB}"/>
              </a:ext>
            </a:extLst>
          </p:cNvPr>
          <p:cNvCxnSpPr>
            <a:cxnSpLocks/>
          </p:cNvCxnSpPr>
          <p:nvPr/>
        </p:nvCxnSpPr>
        <p:spPr>
          <a:xfrm>
            <a:off x="2884811" y="2924267"/>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545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Think Lafayette Municipal Airport Is </a:t>
            </a:r>
            <a:br>
              <a:rPr lang="en-US" dirty="0"/>
            </a:br>
            <a:r>
              <a:rPr lang="en-US" dirty="0"/>
              <a:t>Just Local?</a:t>
            </a:r>
          </a:p>
        </p:txBody>
      </p:sp>
      <p:pic>
        <p:nvPicPr>
          <p:cNvPr id="3" name="Picture 2">
            <a:extLst>
              <a:ext uri="{FF2B5EF4-FFF2-40B4-BE49-F238E27FC236}">
                <a16:creationId xmlns:a16="http://schemas.microsoft.com/office/drawing/2014/main" id="{7B862AB9-DF3E-45E1-8351-6CAF1EF8C4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16639" y="1699214"/>
            <a:ext cx="7659118" cy="5010073"/>
          </a:xfrm>
          <a:prstGeom prst="rect">
            <a:avLst/>
          </a:prstGeom>
        </p:spPr>
      </p:pic>
    </p:spTree>
    <p:extLst>
      <p:ext uri="{BB962C8B-B14F-4D97-AF65-F5344CB8AC3E}">
        <p14:creationId xmlns:p14="http://schemas.microsoft.com/office/powerpoint/2010/main" val="2489502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Lafayette Municipal Airport</a:t>
            </a:r>
            <a:br>
              <a:rPr lang="en-US" dirty="0"/>
            </a:br>
            <a:r>
              <a:rPr lang="en-US" dirty="0"/>
              <a:t>Economic Impacts - Jobs</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21</a:t>
            </a:fld>
            <a:endParaRPr lang="en-US"/>
          </a:p>
        </p:txBody>
      </p:sp>
      <p:pic>
        <p:nvPicPr>
          <p:cNvPr id="8" name="Picture 7" descr="Chart, timeline, funnel chart&#10;&#10;Description automatically generated">
            <a:extLst>
              <a:ext uri="{FF2B5EF4-FFF2-40B4-BE49-F238E27FC236}">
                <a16:creationId xmlns:a16="http://schemas.microsoft.com/office/drawing/2014/main" id="{F8F27182-7EFD-4D81-A5E7-E5E2B2A55D3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517585" y="3048023"/>
            <a:ext cx="1490565" cy="1427441"/>
          </a:xfrm>
          <a:prstGeom prst="rect">
            <a:avLst/>
          </a:prstGeom>
        </p:spPr>
      </p:pic>
      <p:graphicFrame>
        <p:nvGraphicFramePr>
          <p:cNvPr id="11" name="Table 10">
            <a:extLst>
              <a:ext uri="{FF2B5EF4-FFF2-40B4-BE49-F238E27FC236}">
                <a16:creationId xmlns:a16="http://schemas.microsoft.com/office/drawing/2014/main" id="{6C56D1D6-488A-4DEE-9C76-04F8A27EB7CE}"/>
              </a:ext>
            </a:extLst>
          </p:cNvPr>
          <p:cNvGraphicFramePr>
            <a:graphicFrameLocks noGrp="1"/>
          </p:cNvGraphicFramePr>
          <p:nvPr>
            <p:extLst>
              <p:ext uri="{D42A27DB-BD31-4B8C-83A1-F6EECF244321}">
                <p14:modId xmlns:p14="http://schemas.microsoft.com/office/powerpoint/2010/main" val="3583565662"/>
              </p:ext>
            </p:extLst>
          </p:nvPr>
        </p:nvGraphicFramePr>
        <p:xfrm>
          <a:off x="2230759" y="2885857"/>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Supplier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Income </a:t>
                      </a:r>
                    </a:p>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Total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Jobs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a:solidFill>
                            <a:srgbClr val="000000"/>
                          </a:solidFill>
                          <a:effectLst/>
                          <a:latin typeface="Arial" panose="020B0604020202020204" pitchFamily="34" charset="0"/>
                          <a:ea typeface="+mn-ea"/>
                          <a:cs typeface="Arial" panose="020B0604020202020204" pitchFamily="34" charset="0"/>
                        </a:rPr>
                        <a:t>Total Jobs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8</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3</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3</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14</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3309063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0A1B2E9B-FDFF-4E1D-9D3B-379C0132C634}"/>
              </a:ext>
            </a:extLst>
          </p:cNvPr>
          <p:cNvGraphicFramePr>
            <a:graphicFrameLocks noGrp="1"/>
          </p:cNvGraphicFramePr>
          <p:nvPr>
            <p:extLst>
              <p:ext uri="{D42A27DB-BD31-4B8C-83A1-F6EECF244321}">
                <p14:modId xmlns:p14="http://schemas.microsoft.com/office/powerpoint/2010/main" val="2809368404"/>
              </p:ext>
            </p:extLst>
          </p:nvPr>
        </p:nvGraphicFramePr>
        <p:xfrm>
          <a:off x="2220485" y="2832080"/>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Supplier </a:t>
                      </a:r>
                      <a:br>
                        <a:rPr lang="en-US" sz="1800" b="1" i="0" u="none" strike="noStrike" kern="1200">
                          <a:solidFill>
                            <a:srgbClr val="FFFFFF"/>
                          </a:solidFill>
                          <a:effectLst/>
                          <a:latin typeface="Arial" panose="020B0604020202020204" pitchFamily="34" charset="0"/>
                          <a:ea typeface="+mn-ea"/>
                          <a:cs typeface="Arial" panose="020B0604020202020204" pitchFamily="34" charset="0"/>
                        </a:rPr>
                      </a:br>
                      <a:r>
                        <a:rPr lang="en-US" sz="1800" b="1" i="0" u="none" strike="noStrike" kern="1200">
                          <a:solidFill>
                            <a:srgbClr val="FFFFFF"/>
                          </a:solidFill>
                          <a:effectLst/>
                          <a:latin typeface="Arial" panose="020B0604020202020204" pitchFamily="34" charset="0"/>
                          <a:ea typeface="+mn-ea"/>
                          <a:cs typeface="Arial" panose="020B0604020202020204" pitchFamily="34" charset="0"/>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Income </a:t>
                      </a:r>
                    </a:p>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Total Payroll</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Total Payroll</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$476,000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$162,000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$199,000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$837,000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Lafayette Municipal Airport</a:t>
            </a:r>
            <a:br>
              <a:rPr lang="en-US" dirty="0"/>
            </a:br>
            <a:r>
              <a:rPr lang="en-US" dirty="0"/>
              <a:t>Economic Impacts – Payroll</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22</a:t>
            </a:fld>
            <a:endParaRPr lang="en-US"/>
          </a:p>
        </p:txBody>
      </p:sp>
      <p:pic>
        <p:nvPicPr>
          <p:cNvPr id="7" name="Picture 6" descr="Chart, timeline, funnel chart&#10;&#10;Description automatically generated">
            <a:extLst>
              <a:ext uri="{FF2B5EF4-FFF2-40B4-BE49-F238E27FC236}">
                <a16:creationId xmlns:a16="http://schemas.microsoft.com/office/drawing/2014/main" id="{EDD78377-E551-4DBB-BD2C-D63A8DA474F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17996" y="3160129"/>
            <a:ext cx="1615781" cy="1095676"/>
          </a:xfrm>
          <a:prstGeom prst="rect">
            <a:avLst/>
          </a:prstGeom>
        </p:spPr>
      </p:pic>
    </p:spTree>
    <p:extLst>
      <p:ext uri="{BB962C8B-B14F-4D97-AF65-F5344CB8AC3E}">
        <p14:creationId xmlns:p14="http://schemas.microsoft.com/office/powerpoint/2010/main" val="4020193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Lafayette Municipal Airport</a:t>
            </a:r>
            <a:br>
              <a:rPr lang="en-US" dirty="0"/>
            </a:br>
            <a:r>
              <a:rPr lang="en-US" dirty="0"/>
              <a:t>Economic Impacts – Value Added</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23</a:t>
            </a:fld>
            <a:endParaRPr lang="en-US"/>
          </a:p>
        </p:txBody>
      </p:sp>
      <p:pic>
        <p:nvPicPr>
          <p:cNvPr id="8" name="Picture 7" descr="Chart, timeline, funnel chart&#10;&#10;Description automatically generated">
            <a:extLst>
              <a:ext uri="{FF2B5EF4-FFF2-40B4-BE49-F238E27FC236}">
                <a16:creationId xmlns:a16="http://schemas.microsoft.com/office/drawing/2014/main" id="{A4DABAFC-FD06-4539-A971-3669E48D98B1}"/>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460077" y="3014560"/>
            <a:ext cx="1399098" cy="1409723"/>
          </a:xfrm>
          <a:prstGeom prst="rect">
            <a:avLst/>
          </a:prstGeom>
        </p:spPr>
      </p:pic>
      <p:graphicFrame>
        <p:nvGraphicFramePr>
          <p:cNvPr id="11" name="Table 10">
            <a:extLst>
              <a:ext uri="{FF2B5EF4-FFF2-40B4-BE49-F238E27FC236}">
                <a16:creationId xmlns:a16="http://schemas.microsoft.com/office/drawing/2014/main" id="{9F149903-9EB5-4E54-9AC5-7F449BB7E1D0}"/>
              </a:ext>
            </a:extLst>
          </p:cNvPr>
          <p:cNvGraphicFramePr>
            <a:graphicFrameLocks noGrp="1"/>
          </p:cNvGraphicFramePr>
          <p:nvPr>
            <p:extLst>
              <p:ext uri="{D42A27DB-BD31-4B8C-83A1-F6EECF244321}">
                <p14:modId xmlns:p14="http://schemas.microsoft.com/office/powerpoint/2010/main" val="4118599685"/>
              </p:ext>
            </p:extLst>
          </p:nvPr>
        </p:nvGraphicFramePr>
        <p:xfrm>
          <a:off x="2230759" y="2843535"/>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Supplier </a:t>
                      </a:r>
                      <a:br>
                        <a:rPr lang="en-US" sz="1800" b="1" i="0" u="none" strike="noStrike" kern="1200">
                          <a:solidFill>
                            <a:srgbClr val="FFFFFF"/>
                          </a:solidFill>
                          <a:effectLst/>
                          <a:latin typeface="Arial" panose="020B0604020202020204" pitchFamily="34" charset="0"/>
                          <a:ea typeface="+mn-ea"/>
                          <a:cs typeface="Arial" panose="020B0604020202020204" pitchFamily="34" charset="0"/>
                        </a:rPr>
                      </a:br>
                      <a:r>
                        <a:rPr lang="en-US" sz="1800" b="1" i="0" u="none" strike="noStrike" kern="1200">
                          <a:solidFill>
                            <a:srgbClr val="FFFFFF"/>
                          </a:solidFill>
                          <a:effectLst/>
                          <a:latin typeface="Arial" panose="020B0604020202020204" pitchFamily="34" charset="0"/>
                          <a:ea typeface="+mn-ea"/>
                          <a:cs typeface="Arial" panose="020B0604020202020204" pitchFamily="34" charset="0"/>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Income </a:t>
                      </a:r>
                    </a:p>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Total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Value Added</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Total Value Added</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$908,000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$243,000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$332,000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$1,500,000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902281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88A98626-2E13-4D69-8063-8BDF69CCE72D}"/>
              </a:ext>
            </a:extLst>
          </p:cNvPr>
          <p:cNvGraphicFramePr>
            <a:graphicFrameLocks noGrp="1"/>
          </p:cNvGraphicFramePr>
          <p:nvPr>
            <p:extLst>
              <p:ext uri="{D42A27DB-BD31-4B8C-83A1-F6EECF244321}">
                <p14:modId xmlns:p14="http://schemas.microsoft.com/office/powerpoint/2010/main" val="472410038"/>
              </p:ext>
            </p:extLst>
          </p:nvPr>
        </p:nvGraphicFramePr>
        <p:xfrm>
          <a:off x="2155998" y="2782940"/>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Impact Category</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Direct</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a:solidFill>
                            <a:srgbClr val="FFFFFF"/>
                          </a:solidFill>
                          <a:effectLst/>
                          <a:latin typeface="Arial" panose="020B0604020202020204" pitchFamily="34" charset="0"/>
                          <a:cs typeface="Arial" panose="020B0604020202020204" pitchFamily="34" charset="0"/>
                        </a:rPr>
                        <a:t>Supplier Sales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a:solidFill>
                            <a:srgbClr val="FFFFFF"/>
                          </a:solidFill>
                          <a:effectLst/>
                          <a:latin typeface="Arial" panose="020B0604020202020204" pitchFamily="34" charset="0"/>
                          <a:cs typeface="Arial" panose="020B0604020202020204" pitchFamily="34" charset="0"/>
                        </a:rPr>
                        <a:t>Income </a:t>
                      </a:r>
                      <a:br>
                        <a:rPr lang="en-US" sz="1800" b="1" i="0" u="none" strike="noStrike">
                          <a:solidFill>
                            <a:srgbClr val="FFFFFF"/>
                          </a:solidFill>
                          <a:effectLst/>
                          <a:latin typeface="Arial" panose="020B0604020202020204" pitchFamily="34" charset="0"/>
                          <a:cs typeface="Arial" panose="020B0604020202020204" pitchFamily="34" charset="0"/>
                        </a:rPr>
                      </a:br>
                      <a:r>
                        <a:rPr lang="en-US" sz="1800" b="1" i="0" u="none" strike="noStrike">
                          <a:solidFill>
                            <a:srgbClr val="FFFFFF"/>
                          </a:solidFill>
                          <a:effectLst/>
                          <a:latin typeface="Arial" panose="020B0604020202020204" pitchFamily="34" charset="0"/>
                          <a:cs typeface="Arial" panose="020B0604020202020204" pitchFamily="34" charset="0"/>
                        </a:rPr>
                        <a:t>Re-spending</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$1,400,000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$456,000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$536,000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$2,400,000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Lafayette Municipal Airport</a:t>
            </a:r>
            <a:br>
              <a:rPr lang="en-US" dirty="0"/>
            </a:br>
            <a:r>
              <a:rPr lang="en-US" dirty="0"/>
              <a:t>Economic Impacts – Business Revenue </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24</a:t>
            </a:fld>
            <a:endParaRPr lang="en-US"/>
          </a:p>
        </p:txBody>
      </p:sp>
      <p:pic>
        <p:nvPicPr>
          <p:cNvPr id="7" name="Picture 6" descr="Chart, timeline, funnel chart&#10;&#10;Description automatically generated">
            <a:extLst>
              <a:ext uri="{FF2B5EF4-FFF2-40B4-BE49-F238E27FC236}">
                <a16:creationId xmlns:a16="http://schemas.microsoft.com/office/drawing/2014/main" id="{0FC59644-6B21-4290-9F72-449230ADAF0C}"/>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517585" y="3014529"/>
            <a:ext cx="1395220" cy="1409783"/>
          </a:xfrm>
          <a:prstGeom prst="rect">
            <a:avLst/>
          </a:prstGeom>
        </p:spPr>
      </p:pic>
    </p:spTree>
    <p:extLst>
      <p:ext uri="{BB962C8B-B14F-4D97-AF65-F5344CB8AC3E}">
        <p14:creationId xmlns:p14="http://schemas.microsoft.com/office/powerpoint/2010/main" val="4219494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86AF360-9B20-45CF-B2F2-60CD3902D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239" y="1739299"/>
            <a:ext cx="9575569" cy="4632681"/>
          </a:xfrm>
          <a:prstGeom prst="rect">
            <a:avLst/>
          </a:prstGeom>
        </p:spPr>
      </p:pic>
      <p:sp>
        <p:nvSpPr>
          <p:cNvPr id="2" name="Title 1">
            <a:extLst>
              <a:ext uri="{FF2B5EF4-FFF2-40B4-BE49-F238E27FC236}">
                <a16:creationId xmlns:a16="http://schemas.microsoft.com/office/drawing/2014/main" id="{C70009F3-04F0-4DAF-B048-7E1D08B1DF7B}"/>
              </a:ext>
            </a:extLst>
          </p:cNvPr>
          <p:cNvSpPr>
            <a:spLocks noGrp="1"/>
          </p:cNvSpPr>
          <p:nvPr>
            <p:ph type="title"/>
          </p:nvPr>
        </p:nvSpPr>
        <p:spPr/>
        <p:txBody>
          <a:bodyPr/>
          <a:lstStyle/>
          <a:p>
            <a:r>
              <a:rPr lang="en-US"/>
              <a:t>Tax Analysis</a:t>
            </a:r>
          </a:p>
        </p:txBody>
      </p:sp>
      <p:sp>
        <p:nvSpPr>
          <p:cNvPr id="3" name="Slide Number Placeholder 2">
            <a:extLst>
              <a:ext uri="{FF2B5EF4-FFF2-40B4-BE49-F238E27FC236}">
                <a16:creationId xmlns:a16="http://schemas.microsoft.com/office/drawing/2014/main" id="{FA06406D-EAFD-4D4D-8D00-B62ECCA36F2F}"/>
              </a:ext>
            </a:extLst>
          </p:cNvPr>
          <p:cNvSpPr>
            <a:spLocks noGrp="1"/>
          </p:cNvSpPr>
          <p:nvPr>
            <p:ph type="sldNum" sz="quarter" idx="10"/>
          </p:nvPr>
        </p:nvSpPr>
        <p:spPr/>
        <p:txBody>
          <a:bodyPr/>
          <a:lstStyle/>
          <a:p>
            <a:fld id="{3CD66FC5-BD9E-4EF9-BB17-AB2086BC0753}" type="slidenum">
              <a:rPr lang="en-US" smtClean="0"/>
              <a:t>25</a:t>
            </a:fld>
            <a:endParaRPr lang="en-US"/>
          </a:p>
        </p:txBody>
      </p:sp>
      <p:sp>
        <p:nvSpPr>
          <p:cNvPr id="4" name="TextBox 3">
            <a:extLst>
              <a:ext uri="{FF2B5EF4-FFF2-40B4-BE49-F238E27FC236}">
                <a16:creationId xmlns:a16="http://schemas.microsoft.com/office/drawing/2014/main" id="{13C50C9F-54E5-41E7-9A43-69049047C5B0}"/>
              </a:ext>
            </a:extLst>
          </p:cNvPr>
          <p:cNvSpPr txBox="1"/>
          <p:nvPr/>
        </p:nvSpPr>
        <p:spPr>
          <a:xfrm>
            <a:off x="1262062" y="1539245"/>
            <a:ext cx="5841130"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Aviation Activities Subject to Taxes</a:t>
            </a:r>
          </a:p>
        </p:txBody>
      </p:sp>
      <p:sp>
        <p:nvSpPr>
          <p:cNvPr id="8" name="Rectangle 7">
            <a:extLst>
              <a:ext uri="{FF2B5EF4-FFF2-40B4-BE49-F238E27FC236}">
                <a16:creationId xmlns:a16="http://schemas.microsoft.com/office/drawing/2014/main" id="{27B7AD95-D671-4C4B-A829-E751CE9FA2F1}"/>
              </a:ext>
            </a:extLst>
          </p:cNvPr>
          <p:cNvSpPr/>
          <p:nvPr/>
        </p:nvSpPr>
        <p:spPr>
          <a:xfrm>
            <a:off x="1537960" y="2372454"/>
            <a:ext cx="2544483" cy="3231654"/>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On-Airport Activities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Fuel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Rental Cars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Restaurants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Liquor</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Services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p:txBody>
      </p:sp>
      <p:sp>
        <p:nvSpPr>
          <p:cNvPr id="9" name="Rectangle 8">
            <a:extLst>
              <a:ext uri="{FF2B5EF4-FFF2-40B4-BE49-F238E27FC236}">
                <a16:creationId xmlns:a16="http://schemas.microsoft.com/office/drawing/2014/main" id="{19A8C179-0668-48DC-8F6F-992083CDE6AF}"/>
              </a:ext>
            </a:extLst>
          </p:cNvPr>
          <p:cNvSpPr/>
          <p:nvPr/>
        </p:nvSpPr>
        <p:spPr>
          <a:xfrm>
            <a:off x="4799529" y="2372454"/>
            <a:ext cx="2471021" cy="3088025"/>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Visitors</a:t>
            </a:r>
            <a:endParaRPr lang="en-US">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Lodging</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Food and Beverage</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Entertainment</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Recreation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Local Transportation</a:t>
            </a:r>
          </a:p>
        </p:txBody>
      </p:sp>
      <p:sp>
        <p:nvSpPr>
          <p:cNvPr id="10" name="Rectangle 9">
            <a:extLst>
              <a:ext uri="{FF2B5EF4-FFF2-40B4-BE49-F238E27FC236}">
                <a16:creationId xmlns:a16="http://schemas.microsoft.com/office/drawing/2014/main" id="{512BDABD-3C9E-4128-A39F-4EAAA5D822AE}"/>
              </a:ext>
            </a:extLst>
          </p:cNvPr>
          <p:cNvSpPr/>
          <p:nvPr/>
        </p:nvSpPr>
        <p:spPr>
          <a:xfrm>
            <a:off x="7987636" y="2372454"/>
            <a:ext cx="2471021" cy="3566427"/>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Employees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Airport Administration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On-Airport Businesses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Visitor Support Businesses</a:t>
            </a:r>
          </a:p>
          <a:p>
            <a:pPr marL="285750" lvl="0" indent="-285750">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Off-Airport </a:t>
            </a:r>
            <a:br>
              <a:rPr lang="en-US">
                <a:solidFill>
                  <a:srgbClr val="FFFFFF"/>
                </a:solidFill>
                <a:latin typeface="Arial" panose="020B0604020202020204" pitchFamily="34" charset="0"/>
                <a:cs typeface="Arial" panose="020B0604020202020204" pitchFamily="34" charset="0"/>
              </a:rPr>
            </a:br>
            <a:r>
              <a:rPr lang="en-US">
                <a:solidFill>
                  <a:srgbClr val="FFFFFF"/>
                </a:solidFill>
                <a:latin typeface="Arial" panose="020B0604020202020204" pitchFamily="34" charset="0"/>
                <a:cs typeface="Arial" panose="020B0604020202020204" pitchFamily="34" charset="0"/>
              </a:rPr>
              <a:t>Cargo/Freight</a:t>
            </a:r>
          </a:p>
          <a:p>
            <a:pPr lvl="0"/>
            <a:endParaRPr lang="en-US" sz="1100">
              <a:solidFill>
                <a:srgbClr val="FFFFFF"/>
              </a:solidFill>
            </a:endParaRPr>
          </a:p>
        </p:txBody>
      </p:sp>
    </p:spTree>
    <p:extLst>
      <p:ext uri="{BB962C8B-B14F-4D97-AF65-F5344CB8AC3E}">
        <p14:creationId xmlns:p14="http://schemas.microsoft.com/office/powerpoint/2010/main" val="688401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8476DF4-6DC6-4090-BD8F-3A1B419228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6937" y="4498848"/>
            <a:ext cx="8515064" cy="2359152"/>
          </a:xfrm>
          <a:prstGeom prst="rect">
            <a:avLst/>
          </a:prstGeom>
        </p:spPr>
      </p:pic>
      <p:sp>
        <p:nvSpPr>
          <p:cNvPr id="2" name="Title 1">
            <a:extLst>
              <a:ext uri="{FF2B5EF4-FFF2-40B4-BE49-F238E27FC236}">
                <a16:creationId xmlns:a16="http://schemas.microsoft.com/office/drawing/2014/main" id="{D28C9E3E-4CF9-4FFC-8EB2-54A92676AA30}"/>
              </a:ext>
            </a:extLst>
          </p:cNvPr>
          <p:cNvSpPr>
            <a:spLocks noGrp="1"/>
          </p:cNvSpPr>
          <p:nvPr>
            <p:ph type="title"/>
          </p:nvPr>
        </p:nvSpPr>
        <p:spPr/>
        <p:txBody>
          <a:bodyPr/>
          <a:lstStyle/>
          <a:p>
            <a:r>
              <a:rPr lang="en-US"/>
              <a:t>Statewide Tax Impacts</a:t>
            </a:r>
          </a:p>
        </p:txBody>
      </p:sp>
      <p:sp>
        <p:nvSpPr>
          <p:cNvPr id="4" name="Slide Number Placeholder 3">
            <a:extLst>
              <a:ext uri="{FF2B5EF4-FFF2-40B4-BE49-F238E27FC236}">
                <a16:creationId xmlns:a16="http://schemas.microsoft.com/office/drawing/2014/main" id="{DD1F3424-BC0B-4EE6-9B67-DBF381E6E2ED}"/>
              </a:ext>
            </a:extLst>
          </p:cNvPr>
          <p:cNvSpPr>
            <a:spLocks noGrp="1"/>
          </p:cNvSpPr>
          <p:nvPr>
            <p:ph type="sldNum" sz="quarter" idx="10"/>
          </p:nvPr>
        </p:nvSpPr>
        <p:spPr/>
        <p:txBody>
          <a:bodyPr/>
          <a:lstStyle/>
          <a:p>
            <a:fld id="{3CD66FC5-BD9E-4EF9-BB17-AB2086BC0753}" type="slidenum">
              <a:rPr lang="en-US" smtClean="0"/>
              <a:t>26</a:t>
            </a:fld>
            <a:endParaRPr lang="en-US"/>
          </a:p>
        </p:txBody>
      </p:sp>
      <p:pic>
        <p:nvPicPr>
          <p:cNvPr id="9" name="Picture 8">
            <a:extLst>
              <a:ext uri="{FF2B5EF4-FFF2-40B4-BE49-F238E27FC236}">
                <a16:creationId xmlns:a16="http://schemas.microsoft.com/office/drawing/2014/main" id="{074FD561-1B2A-4C6C-B5B4-4045352874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10604" y="1675591"/>
            <a:ext cx="7731924" cy="4423684"/>
          </a:xfrm>
          <a:prstGeom prst="rect">
            <a:avLst/>
          </a:prstGeom>
        </p:spPr>
      </p:pic>
      <p:sp>
        <p:nvSpPr>
          <p:cNvPr id="5" name="Rectangle 4">
            <a:extLst>
              <a:ext uri="{FF2B5EF4-FFF2-40B4-BE49-F238E27FC236}">
                <a16:creationId xmlns:a16="http://schemas.microsoft.com/office/drawing/2014/main" id="{C24535FF-5E44-4795-A7DA-1C5FF3352A12}"/>
              </a:ext>
            </a:extLst>
          </p:cNvPr>
          <p:cNvSpPr/>
          <p:nvPr/>
        </p:nvSpPr>
        <p:spPr>
          <a:xfrm>
            <a:off x="6213780" y="4985926"/>
            <a:ext cx="5490540" cy="1384995"/>
          </a:xfrm>
          <a:prstGeom prst="rect">
            <a:avLst/>
          </a:prstGeom>
        </p:spPr>
        <p:txBody>
          <a:bodyPr wrap="square">
            <a:spAutoFit/>
          </a:bodyPr>
          <a:lstStyle/>
          <a:p>
            <a:pPr algn="ctr"/>
            <a:r>
              <a:rPr lang="en-US" sz="2800" dirty="0">
                <a:solidFill>
                  <a:srgbClr val="FFFFFF"/>
                </a:solidFill>
                <a:latin typeface="Arial" panose="020B0604020202020204" pitchFamily="34" charset="0"/>
                <a:cs typeface="Arial" panose="020B0604020202020204" pitchFamily="34" charset="0"/>
              </a:rPr>
              <a:t>Total state and local tax revenue from direct airport impacts equals almost </a:t>
            </a:r>
            <a:r>
              <a:rPr lang="en-US" sz="2800" b="1" u="sng" dirty="0">
                <a:solidFill>
                  <a:srgbClr val="FFFFFF"/>
                </a:solidFill>
                <a:latin typeface="Arial" panose="020B0604020202020204" pitchFamily="34" charset="0"/>
                <a:cs typeface="Arial" panose="020B0604020202020204" pitchFamily="34" charset="0"/>
              </a:rPr>
              <a:t>$1.12 billion</a:t>
            </a:r>
            <a:r>
              <a:rPr lang="en-US" sz="2800" dirty="0">
                <a:solidFill>
                  <a:srgbClr val="FFFFFF"/>
                </a:solidFill>
                <a:latin typeface="Arial" panose="020B0604020202020204" pitchFamily="34" charset="0"/>
                <a:cs typeface="Arial" panose="020B0604020202020204" pitchFamily="34" charset="0"/>
              </a:rPr>
              <a:t>.</a:t>
            </a:r>
          </a:p>
        </p:txBody>
      </p:sp>
      <p:pic>
        <p:nvPicPr>
          <p:cNvPr id="3" name="Graphic 2">
            <a:extLst>
              <a:ext uri="{FF2B5EF4-FFF2-40B4-BE49-F238E27FC236}">
                <a16:creationId xmlns:a16="http://schemas.microsoft.com/office/drawing/2014/main" id="{2B332CDA-705F-453D-9CF6-CED4459CFF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585" y="1675591"/>
            <a:ext cx="1371600" cy="1371600"/>
          </a:xfrm>
          <a:prstGeom prst="rect">
            <a:avLst/>
          </a:prstGeom>
        </p:spPr>
      </p:pic>
    </p:spTree>
    <p:extLst>
      <p:ext uri="{BB962C8B-B14F-4D97-AF65-F5344CB8AC3E}">
        <p14:creationId xmlns:p14="http://schemas.microsoft.com/office/powerpoint/2010/main" val="542556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8FBA-6CAF-435B-9599-62BC45448337}"/>
              </a:ext>
            </a:extLst>
          </p:cNvPr>
          <p:cNvSpPr>
            <a:spLocks noGrp="1"/>
          </p:cNvSpPr>
          <p:nvPr>
            <p:ph type="title"/>
          </p:nvPr>
        </p:nvSpPr>
        <p:spPr/>
        <p:txBody>
          <a:bodyPr/>
          <a:lstStyle/>
          <a:p>
            <a:r>
              <a:rPr lang="en-US"/>
              <a:t>Additional </a:t>
            </a:r>
            <a:br>
              <a:rPr lang="en-US"/>
            </a:br>
            <a:r>
              <a:rPr lang="en-US"/>
              <a:t>Aviation Benefits</a:t>
            </a:r>
          </a:p>
        </p:txBody>
      </p:sp>
    </p:spTree>
    <p:extLst>
      <p:ext uri="{BB962C8B-B14F-4D97-AF65-F5344CB8AC3E}">
        <p14:creationId xmlns:p14="http://schemas.microsoft.com/office/powerpoint/2010/main" val="3199471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7FC20B-0A11-47C3-9234-DC103468070F}"/>
              </a:ext>
            </a:extLst>
          </p:cNvPr>
          <p:cNvPicPr/>
          <p:nvPr/>
        </p:nvPicPr>
        <p:blipFill rotWithShape="1">
          <a:blip r:embed="rId3" cstate="print">
            <a:extLst>
              <a:ext uri="{28A0092B-C50C-407E-A947-70E740481C1C}">
                <a14:useLocalDpi xmlns:a14="http://schemas.microsoft.com/office/drawing/2010/main" val="0"/>
              </a:ext>
            </a:extLst>
          </a:blip>
          <a:srcRect t="15413"/>
          <a:stretch/>
        </p:blipFill>
        <p:spPr bwMode="auto">
          <a:xfrm>
            <a:off x="20" y="10"/>
            <a:ext cx="6095980" cy="3428990"/>
          </a:xfrm>
          <a:prstGeom prst="rect">
            <a:avLst/>
          </a:prstGeom>
          <a:noFill/>
        </p:spPr>
      </p:pic>
      <p:pic>
        <p:nvPicPr>
          <p:cNvPr id="3" name="Picture 2">
            <a:extLst>
              <a:ext uri="{FF2B5EF4-FFF2-40B4-BE49-F238E27FC236}">
                <a16:creationId xmlns:a16="http://schemas.microsoft.com/office/drawing/2014/main" id="{2EEDBBC6-ED81-455C-A977-AE196DA00ACA}"/>
              </a:ext>
            </a:extLst>
          </p:cNvPr>
          <p:cNvPicPr/>
          <p:nvPr/>
        </p:nvPicPr>
        <p:blipFill rotWithShape="1">
          <a:blip r:embed="rId4" cstate="print">
            <a:extLst>
              <a:ext uri="{28A0092B-C50C-407E-A947-70E740481C1C}">
                <a14:useLocalDpi xmlns:a14="http://schemas.microsoft.com/office/drawing/2010/main" val="0"/>
              </a:ext>
            </a:extLst>
          </a:blip>
          <a:srcRect l="2222" r="-2" b="-2"/>
          <a:stretch/>
        </p:blipFill>
        <p:spPr>
          <a:xfrm>
            <a:off x="6096000" y="10"/>
            <a:ext cx="6096000" cy="3428990"/>
          </a:xfrm>
          <a:prstGeom prst="rect">
            <a:avLst/>
          </a:prstGeom>
        </p:spPr>
      </p:pic>
      <p:pic>
        <p:nvPicPr>
          <p:cNvPr id="7" name="Picture 6">
            <a:extLst>
              <a:ext uri="{FF2B5EF4-FFF2-40B4-BE49-F238E27FC236}">
                <a16:creationId xmlns:a16="http://schemas.microsoft.com/office/drawing/2014/main" id="{25B1C2B2-7710-4136-B46B-D7ED574D4DA7}"/>
              </a:ext>
            </a:extLst>
          </p:cNvPr>
          <p:cNvPicPr/>
          <p:nvPr/>
        </p:nvPicPr>
        <p:blipFill rotWithShape="1">
          <a:blip r:embed="rId5" cstate="print">
            <a:extLst>
              <a:ext uri="{28A0092B-C50C-407E-A947-70E740481C1C}">
                <a14:useLocalDpi xmlns:a14="http://schemas.microsoft.com/office/drawing/2010/main" val="0"/>
              </a:ext>
            </a:extLst>
          </a:blip>
          <a:srcRect t="15730"/>
          <a:stretch/>
        </p:blipFill>
        <p:spPr bwMode="auto">
          <a:xfrm>
            <a:off x="20" y="3429000"/>
            <a:ext cx="6095980" cy="3429000"/>
          </a:xfrm>
          <a:prstGeom prst="rect">
            <a:avLst/>
          </a:prstGeom>
          <a:noFill/>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FD582786-DC99-47B1-9592-7C8B59601BE8}"/>
              </a:ext>
            </a:extLst>
          </p:cNvPr>
          <p:cNvPicPr/>
          <p:nvPr/>
        </p:nvPicPr>
        <p:blipFill rotWithShape="1">
          <a:blip r:embed="rId6" cstate="print">
            <a:extLst>
              <a:ext uri="{28A0092B-C50C-407E-A947-70E740481C1C}">
                <a14:useLocalDpi xmlns:a14="http://schemas.microsoft.com/office/drawing/2010/main" val="0"/>
              </a:ext>
            </a:extLst>
          </a:blip>
          <a:srcRect/>
          <a:stretch/>
        </p:blipFill>
        <p:spPr>
          <a:xfrm>
            <a:off x="6096000" y="3429000"/>
            <a:ext cx="6096000" cy="3429000"/>
          </a:xfrm>
          <a:prstGeom prst="rect">
            <a:avLst/>
          </a:prstGeom>
        </p:spPr>
      </p:pic>
      <p:sp>
        <p:nvSpPr>
          <p:cNvPr id="12" name="Rectangle 11">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4" name="Frame 13">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376D"/>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96BF75-E73C-42A9-B66B-418A085DC95D}"/>
              </a:ext>
            </a:extLst>
          </p:cNvPr>
          <p:cNvSpPr>
            <a:spLocks noGrp="1"/>
          </p:cNvSpPr>
          <p:nvPr>
            <p:ph type="title"/>
          </p:nvPr>
        </p:nvSpPr>
        <p:spPr>
          <a:xfrm>
            <a:off x="4286858" y="2283504"/>
            <a:ext cx="3618284" cy="2190008"/>
          </a:xfrm>
          <a:noFill/>
        </p:spPr>
        <p:txBody>
          <a:bodyPr vert="horz" lIns="91440" tIns="45720" rIns="91440" bIns="45720" rtlCol="0" anchor="ctr">
            <a:normAutofit/>
          </a:bodyPr>
          <a:lstStyle/>
          <a:p>
            <a:pPr algn="ctr"/>
            <a:r>
              <a:rPr lang="en-US" sz="4800" kern="1200">
                <a:solidFill>
                  <a:schemeClr val="tx1"/>
                </a:solidFill>
              </a:rPr>
              <a:t>Case </a:t>
            </a:r>
            <a:br>
              <a:rPr lang="en-US" sz="4800" kern="1200">
                <a:solidFill>
                  <a:schemeClr val="tx1"/>
                </a:solidFill>
              </a:rPr>
            </a:br>
            <a:r>
              <a:rPr lang="en-US" sz="4800" kern="1200">
                <a:solidFill>
                  <a:schemeClr val="tx1"/>
                </a:solidFill>
              </a:rPr>
              <a:t>Studies</a:t>
            </a:r>
          </a:p>
        </p:txBody>
      </p:sp>
      <p:sp>
        <p:nvSpPr>
          <p:cNvPr id="6" name="Right Triangle 5">
            <a:extLst>
              <a:ext uri="{FF2B5EF4-FFF2-40B4-BE49-F238E27FC236}">
                <a16:creationId xmlns:a16="http://schemas.microsoft.com/office/drawing/2014/main" id="{4AABFBEE-48A3-4A8B-B435-CEAE1C807BAB}"/>
              </a:ext>
            </a:extLst>
          </p:cNvPr>
          <p:cNvSpPr/>
          <p:nvPr/>
        </p:nvSpPr>
        <p:spPr>
          <a:xfrm rot="5400000">
            <a:off x="-1" y="0"/>
            <a:ext cx="4768967" cy="4768967"/>
          </a:xfrm>
          <a:prstGeom prst="rtTriangl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0" name="Right Triangle 9">
            <a:extLst>
              <a:ext uri="{FF2B5EF4-FFF2-40B4-BE49-F238E27FC236}">
                <a16:creationId xmlns:a16="http://schemas.microsoft.com/office/drawing/2014/main" id="{BA8BAAC2-B05A-41F4-8841-C9832BCF4EA9}"/>
              </a:ext>
            </a:extLst>
          </p:cNvPr>
          <p:cNvSpPr/>
          <p:nvPr/>
        </p:nvSpPr>
        <p:spPr>
          <a:xfrm>
            <a:off x="0" y="4107274"/>
            <a:ext cx="2750716" cy="275071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045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560F2A-CF19-4647-9115-E1BD92CC828F}"/>
              </a:ext>
            </a:extLst>
          </p:cNvPr>
          <p:cNvSpPr/>
          <p:nvPr/>
        </p:nvSpPr>
        <p:spPr>
          <a:xfrm>
            <a:off x="5874027" y="1604512"/>
            <a:ext cx="5800522" cy="4355713"/>
          </a:xfrm>
          <a:prstGeom prst="rect">
            <a:avLst/>
          </a:prstGeom>
          <a:solidFill>
            <a:srgbClr val="72CCD2"/>
          </a:solidFill>
          <a:ln>
            <a:solidFill>
              <a:srgbClr val="72CC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dirty="0"/>
              <a:t>Lafayette Municipal Airport Users/Stories</a:t>
            </a:r>
          </a:p>
        </p:txBody>
      </p:sp>
      <p:sp>
        <p:nvSpPr>
          <p:cNvPr id="6" name="Content Placeholder 5">
            <a:extLst>
              <a:ext uri="{FF2B5EF4-FFF2-40B4-BE49-F238E27FC236}">
                <a16:creationId xmlns:a16="http://schemas.microsoft.com/office/drawing/2014/main" id="{F1600E67-E5CD-4F38-838E-D8328092E1B5}"/>
              </a:ext>
            </a:extLst>
          </p:cNvPr>
          <p:cNvSpPr>
            <a:spLocks noGrp="1"/>
          </p:cNvSpPr>
          <p:nvPr>
            <p:ph idx="1"/>
          </p:nvPr>
        </p:nvSpPr>
        <p:spPr>
          <a:xfrm>
            <a:off x="838200" y="1604513"/>
            <a:ext cx="5035827" cy="4355712"/>
          </a:xfrm>
        </p:spPr>
        <p:txBody>
          <a:bodyPr/>
          <a:lstStyle/>
          <a:p>
            <a:endParaRPr lang="en-US" dirty="0"/>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29</a:t>
            </a:fld>
            <a:endParaRPr lang="en-US"/>
          </a:p>
        </p:txBody>
      </p:sp>
      <p:sp>
        <p:nvSpPr>
          <p:cNvPr id="7" name="TextBox 6">
            <a:extLst>
              <a:ext uri="{FF2B5EF4-FFF2-40B4-BE49-F238E27FC236}">
                <a16:creationId xmlns:a16="http://schemas.microsoft.com/office/drawing/2014/main" id="{6361A70D-69DA-4E07-B83A-C5549B9B7A0A}"/>
              </a:ext>
            </a:extLst>
          </p:cNvPr>
          <p:cNvSpPr txBox="1"/>
          <p:nvPr/>
        </p:nvSpPr>
        <p:spPr>
          <a:xfrm>
            <a:off x="7315200" y="3597702"/>
            <a:ext cx="2913321" cy="369332"/>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Picture Placeholder</a:t>
            </a:r>
          </a:p>
        </p:txBody>
      </p:sp>
    </p:spTree>
    <p:extLst>
      <p:ext uri="{BB962C8B-B14F-4D97-AF65-F5344CB8AC3E}">
        <p14:creationId xmlns:p14="http://schemas.microsoft.com/office/powerpoint/2010/main" val="3544745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F586A-3B63-46AA-8801-6EBAAA3D1735}"/>
              </a:ext>
            </a:extLst>
          </p:cNvPr>
          <p:cNvSpPr>
            <a:spLocks noGrp="1"/>
          </p:cNvSpPr>
          <p:nvPr>
            <p:ph type="title"/>
          </p:nvPr>
        </p:nvSpPr>
        <p:spPr/>
        <p:txBody>
          <a:bodyPr/>
          <a:lstStyle/>
          <a:p>
            <a:r>
              <a:rPr lang="en-US"/>
              <a:t>Primary Objectives</a:t>
            </a:r>
          </a:p>
        </p:txBody>
      </p:sp>
      <p:sp>
        <p:nvSpPr>
          <p:cNvPr id="3" name="Slide Number Placeholder 2">
            <a:extLst>
              <a:ext uri="{FF2B5EF4-FFF2-40B4-BE49-F238E27FC236}">
                <a16:creationId xmlns:a16="http://schemas.microsoft.com/office/drawing/2014/main" id="{C2BAC7D6-A12F-46E5-88CD-977F21DDBC7B}"/>
              </a:ext>
            </a:extLst>
          </p:cNvPr>
          <p:cNvSpPr>
            <a:spLocks noGrp="1"/>
          </p:cNvSpPr>
          <p:nvPr>
            <p:ph type="sldNum" sz="quarter" idx="10"/>
          </p:nvPr>
        </p:nvSpPr>
        <p:spPr/>
        <p:txBody>
          <a:bodyPr/>
          <a:lstStyle/>
          <a:p>
            <a:fld id="{3CD66FC5-BD9E-4EF9-BB17-AB2086BC0753}" type="slidenum">
              <a:rPr lang="en-US" smtClean="0"/>
              <a:pPr/>
              <a:t>3</a:t>
            </a:fld>
            <a:endParaRPr lang="en-US"/>
          </a:p>
        </p:txBody>
      </p:sp>
      <p:graphicFrame>
        <p:nvGraphicFramePr>
          <p:cNvPr id="4" name="Diagram 3">
            <a:extLst>
              <a:ext uri="{FF2B5EF4-FFF2-40B4-BE49-F238E27FC236}">
                <a16:creationId xmlns:a16="http://schemas.microsoft.com/office/drawing/2014/main" id="{F6AB1508-8F79-4918-AAAE-C98F192F6F4A}"/>
              </a:ext>
            </a:extLst>
          </p:cNvPr>
          <p:cNvGraphicFramePr/>
          <p:nvPr/>
        </p:nvGraphicFramePr>
        <p:xfrm>
          <a:off x="685261" y="1688938"/>
          <a:ext cx="10821478" cy="4184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2665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a:t>Project Website</a:t>
            </a:r>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30</a:t>
            </a:fld>
            <a:endParaRPr lang="en-US"/>
          </a:p>
        </p:txBody>
      </p:sp>
      <p:pic>
        <p:nvPicPr>
          <p:cNvPr id="2" name="Picture 1">
            <a:extLst>
              <a:ext uri="{FF2B5EF4-FFF2-40B4-BE49-F238E27FC236}">
                <a16:creationId xmlns:a16="http://schemas.microsoft.com/office/drawing/2014/main" id="{16CCF189-3513-42FA-9C75-F9BCD7227B46}"/>
              </a:ext>
            </a:extLst>
          </p:cNvPr>
          <p:cNvPicPr>
            <a:picLocks noChangeAspect="1"/>
          </p:cNvPicPr>
          <p:nvPr/>
        </p:nvPicPr>
        <p:blipFill>
          <a:blip r:embed="rId3"/>
          <a:stretch>
            <a:fillRect/>
          </a:stretch>
        </p:blipFill>
        <p:spPr>
          <a:xfrm>
            <a:off x="1044358" y="1605382"/>
            <a:ext cx="9131185" cy="5252618"/>
          </a:xfrm>
          <a:prstGeom prst="rect">
            <a:avLst/>
          </a:prstGeom>
        </p:spPr>
      </p:pic>
      <p:sp>
        <p:nvSpPr>
          <p:cNvPr id="9" name="Rectangle: Rounded Corners 8">
            <a:extLst>
              <a:ext uri="{FF2B5EF4-FFF2-40B4-BE49-F238E27FC236}">
                <a16:creationId xmlns:a16="http://schemas.microsoft.com/office/drawing/2014/main" id="{3EEAB057-6A58-4B10-AEA0-F7CCF7A5F277}"/>
              </a:ext>
            </a:extLst>
          </p:cNvPr>
          <p:cNvSpPr/>
          <p:nvPr/>
        </p:nvSpPr>
        <p:spPr>
          <a:xfrm>
            <a:off x="7756519" y="4588218"/>
            <a:ext cx="3779985" cy="1043513"/>
          </a:xfrm>
          <a:prstGeom prst="roundRect">
            <a:avLst>
              <a:gd name="adj" fmla="val 50000"/>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tasp2040.com</a:t>
            </a:r>
          </a:p>
        </p:txBody>
      </p:sp>
    </p:spTree>
    <p:extLst>
      <p:ext uri="{BB962C8B-B14F-4D97-AF65-F5344CB8AC3E}">
        <p14:creationId xmlns:p14="http://schemas.microsoft.com/office/powerpoint/2010/main" val="1520422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F9AD2-73E4-49B3-A006-5C35B18BD401}"/>
              </a:ext>
            </a:extLst>
          </p:cNvPr>
          <p:cNvSpPr>
            <a:spLocks noGrp="1"/>
          </p:cNvSpPr>
          <p:nvPr>
            <p:ph type="title"/>
          </p:nvPr>
        </p:nvSpPr>
        <p:spPr/>
        <p:txBody>
          <a:bodyPr/>
          <a:lstStyle/>
          <a:p>
            <a:r>
              <a:rPr lang="en-US"/>
              <a:t>Contact</a:t>
            </a:r>
          </a:p>
        </p:txBody>
      </p:sp>
      <p:sp>
        <p:nvSpPr>
          <p:cNvPr id="4" name="Slide Number Placeholder 3">
            <a:extLst>
              <a:ext uri="{FF2B5EF4-FFF2-40B4-BE49-F238E27FC236}">
                <a16:creationId xmlns:a16="http://schemas.microsoft.com/office/drawing/2014/main" id="{87BD59DE-6929-4C8D-BEB9-4C7DA0D933A1}"/>
              </a:ext>
            </a:extLst>
          </p:cNvPr>
          <p:cNvSpPr>
            <a:spLocks noGrp="1"/>
          </p:cNvSpPr>
          <p:nvPr>
            <p:ph type="sldNum" sz="quarter" idx="10"/>
          </p:nvPr>
        </p:nvSpPr>
        <p:spPr/>
        <p:txBody>
          <a:bodyPr/>
          <a:lstStyle/>
          <a:p>
            <a:fld id="{3CD66FC5-BD9E-4EF9-BB17-AB2086BC0753}" type="slidenum">
              <a:rPr lang="en-US" smtClean="0"/>
              <a:pPr/>
              <a:t>31</a:t>
            </a:fld>
            <a:endParaRPr lang="en-US"/>
          </a:p>
        </p:txBody>
      </p:sp>
      <p:sp>
        <p:nvSpPr>
          <p:cNvPr id="5" name="Rectangle 4">
            <a:extLst>
              <a:ext uri="{FF2B5EF4-FFF2-40B4-BE49-F238E27FC236}">
                <a16:creationId xmlns:a16="http://schemas.microsoft.com/office/drawing/2014/main" id="{CC3DF9C5-71F5-40AC-B965-677F3BA85D0F}"/>
              </a:ext>
            </a:extLst>
          </p:cNvPr>
          <p:cNvSpPr/>
          <p:nvPr/>
        </p:nvSpPr>
        <p:spPr>
          <a:xfrm>
            <a:off x="963168" y="1911238"/>
            <a:ext cx="4913376" cy="3976473"/>
          </a:xfrm>
          <a:prstGeom prst="rect">
            <a:avLst/>
          </a:prstGeom>
        </p:spPr>
        <p:txBody>
          <a:bodyPr wrap="square">
            <a:spAutoFit/>
          </a:bodyPr>
          <a:lstStyle/>
          <a:p>
            <a:pPr lvl="0" algn="ctr">
              <a:spcBef>
                <a:spcPct val="20000"/>
              </a:spcBef>
              <a:buClr>
                <a:srgbClr val="FF0F00"/>
              </a:buClr>
            </a:pPr>
            <a:r>
              <a:rPr lang="en-US" sz="2800" b="1">
                <a:solidFill>
                  <a:srgbClr val="EF3125"/>
                </a:solidFill>
              </a:rPr>
              <a:t>Evan Lester</a:t>
            </a:r>
          </a:p>
          <a:p>
            <a:pPr lvl="0" algn="ctr">
              <a:spcBef>
                <a:spcPct val="20000"/>
              </a:spcBef>
              <a:buClr>
                <a:srgbClr val="FF0F00"/>
              </a:buClr>
            </a:pPr>
            <a:r>
              <a:rPr lang="en-US" b="1"/>
              <a:t>TDOT Aeronautics Division </a:t>
            </a:r>
          </a:p>
          <a:p>
            <a:pPr lvl="0" algn="ctr">
              <a:spcBef>
                <a:spcPct val="20000"/>
              </a:spcBef>
              <a:buClr>
                <a:srgbClr val="FF0F00"/>
              </a:buClr>
            </a:pPr>
            <a:r>
              <a:rPr lang="en-US" b="1"/>
              <a:t>TASP and Aviation Economic Impact Study </a:t>
            </a:r>
            <a:br>
              <a:rPr lang="en-US" b="1"/>
            </a:br>
            <a:r>
              <a:rPr lang="en-US" b="1"/>
              <a:t>Project Manager</a:t>
            </a:r>
          </a:p>
          <a:p>
            <a:pPr algn="ctr">
              <a:spcBef>
                <a:spcPct val="20000"/>
              </a:spcBef>
              <a:buClr>
                <a:srgbClr val="FF0F00"/>
              </a:buClr>
            </a:pPr>
            <a:r>
              <a:rPr lang="en-US"/>
              <a:t>615.361.8016  |  </a:t>
            </a:r>
            <a:r>
              <a:rPr lang="en-US">
                <a:hlinkClick r:id="rId2"/>
              </a:rPr>
              <a:t>Evan.Lester@tn.gov</a:t>
            </a:r>
            <a:endParaRPr lang="en-US"/>
          </a:p>
          <a:p>
            <a:pPr algn="ctr">
              <a:spcBef>
                <a:spcPct val="20000"/>
              </a:spcBef>
              <a:buClr>
                <a:srgbClr val="FF0F00"/>
              </a:buClr>
            </a:pPr>
            <a:endParaRPr lang="en-US"/>
          </a:p>
          <a:p>
            <a:pPr lvl="0" algn="ctr">
              <a:spcBef>
                <a:spcPct val="20000"/>
              </a:spcBef>
              <a:buClr>
                <a:srgbClr val="FF0F00"/>
              </a:buClr>
            </a:pPr>
            <a:r>
              <a:rPr lang="en-US" sz="2800" b="1">
                <a:solidFill>
                  <a:srgbClr val="EF3125"/>
                </a:solidFill>
              </a:rPr>
              <a:t>Michelle Frazier</a:t>
            </a:r>
          </a:p>
          <a:p>
            <a:pPr lvl="0" algn="ctr">
              <a:spcBef>
                <a:spcPct val="20000"/>
              </a:spcBef>
              <a:buClr>
                <a:srgbClr val="FF0F00"/>
              </a:buClr>
            </a:pPr>
            <a:r>
              <a:rPr lang="en-US" b="1"/>
              <a:t>TDOT Aeronautics Division </a:t>
            </a:r>
          </a:p>
          <a:p>
            <a:pPr lvl="0" algn="ctr">
              <a:spcBef>
                <a:spcPct val="20000"/>
              </a:spcBef>
              <a:buClr>
                <a:srgbClr val="FF0F00"/>
              </a:buClr>
            </a:pPr>
            <a:r>
              <a:rPr lang="en-US" b="1"/>
              <a:t>Division Director</a:t>
            </a:r>
          </a:p>
          <a:p>
            <a:pPr algn="ctr">
              <a:spcBef>
                <a:spcPct val="20000"/>
              </a:spcBef>
              <a:buClr>
                <a:srgbClr val="FF0F00"/>
              </a:buClr>
            </a:pPr>
            <a:r>
              <a:rPr lang="en-US"/>
              <a:t>615.741.3208  |  </a:t>
            </a:r>
            <a:r>
              <a:rPr lang="en-US">
                <a:hlinkClick r:id="rId3"/>
              </a:rPr>
              <a:t>Michelle.Frazier@tn.gov</a:t>
            </a:r>
            <a:endParaRPr lang="en-US"/>
          </a:p>
          <a:p>
            <a:pPr algn="ctr">
              <a:spcBef>
                <a:spcPct val="20000"/>
              </a:spcBef>
              <a:buClr>
                <a:srgbClr val="FF0F00"/>
              </a:buClr>
            </a:pPr>
            <a:endParaRPr lang="en-US"/>
          </a:p>
        </p:txBody>
      </p:sp>
      <p:sp>
        <p:nvSpPr>
          <p:cNvPr id="6" name="Rectangle 5">
            <a:extLst>
              <a:ext uri="{FF2B5EF4-FFF2-40B4-BE49-F238E27FC236}">
                <a16:creationId xmlns:a16="http://schemas.microsoft.com/office/drawing/2014/main" id="{7ADE84E5-34FE-4C41-9602-1621F6B66961}"/>
              </a:ext>
            </a:extLst>
          </p:cNvPr>
          <p:cNvSpPr/>
          <p:nvPr/>
        </p:nvSpPr>
        <p:spPr>
          <a:xfrm>
            <a:off x="6217917" y="1911237"/>
            <a:ext cx="4413506" cy="1188018"/>
          </a:xfrm>
          <a:prstGeom prst="rect">
            <a:avLst/>
          </a:prstGeom>
        </p:spPr>
        <p:txBody>
          <a:bodyPr wrap="square">
            <a:spAutoFit/>
          </a:bodyPr>
          <a:lstStyle/>
          <a:p>
            <a:pPr lvl="0" algn="ctr">
              <a:spcBef>
                <a:spcPct val="20000"/>
              </a:spcBef>
              <a:buClr>
                <a:srgbClr val="FF0F00"/>
              </a:buClr>
            </a:pPr>
            <a:r>
              <a:rPr lang="en-US" sz="2800" b="1" dirty="0">
                <a:solidFill>
                  <a:srgbClr val="EF3125"/>
                </a:solidFill>
              </a:rPr>
              <a:t>3M7 Presenter Name</a:t>
            </a:r>
          </a:p>
          <a:p>
            <a:pPr lvl="0" algn="ctr">
              <a:spcBef>
                <a:spcPct val="20000"/>
              </a:spcBef>
              <a:buClr>
                <a:srgbClr val="FF0F00"/>
              </a:buClr>
            </a:pPr>
            <a:r>
              <a:rPr lang="en-US" b="1" dirty="0"/>
              <a:t>Role</a:t>
            </a:r>
          </a:p>
          <a:p>
            <a:pPr algn="ctr">
              <a:spcBef>
                <a:spcPct val="20000"/>
              </a:spcBef>
              <a:buClr>
                <a:srgbClr val="FF0F00"/>
              </a:buClr>
            </a:pPr>
            <a:r>
              <a:rPr lang="en-US" dirty="0"/>
              <a:t>Phone  |  Email</a:t>
            </a:r>
          </a:p>
        </p:txBody>
      </p:sp>
      <p:cxnSp>
        <p:nvCxnSpPr>
          <p:cNvPr id="7" name="Straight Connector 6">
            <a:extLst>
              <a:ext uri="{FF2B5EF4-FFF2-40B4-BE49-F238E27FC236}">
                <a16:creationId xmlns:a16="http://schemas.microsoft.com/office/drawing/2014/main" id="{B9622023-1D86-4548-A8DE-820926F217A6}"/>
              </a:ext>
            </a:extLst>
          </p:cNvPr>
          <p:cNvCxnSpPr>
            <a:cxnSpLocks/>
          </p:cNvCxnSpPr>
          <p:nvPr/>
        </p:nvCxnSpPr>
        <p:spPr>
          <a:xfrm>
            <a:off x="6047230" y="1889760"/>
            <a:ext cx="0" cy="380839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79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A261-DD2B-4347-AB79-1AA3940AF580}"/>
              </a:ext>
            </a:extLst>
          </p:cNvPr>
          <p:cNvSpPr>
            <a:spLocks noGrp="1"/>
          </p:cNvSpPr>
          <p:nvPr>
            <p:ph type="title"/>
          </p:nvPr>
        </p:nvSpPr>
        <p:spPr/>
        <p:txBody>
          <a:bodyPr/>
          <a:lstStyle/>
          <a:p>
            <a:r>
              <a:rPr lang="en-US"/>
              <a:t>TDOT Regions and Study Airports</a:t>
            </a:r>
          </a:p>
        </p:txBody>
      </p:sp>
      <p:sp>
        <p:nvSpPr>
          <p:cNvPr id="3" name="Slide Number Placeholder 2">
            <a:extLst>
              <a:ext uri="{FF2B5EF4-FFF2-40B4-BE49-F238E27FC236}">
                <a16:creationId xmlns:a16="http://schemas.microsoft.com/office/drawing/2014/main" id="{AA9B3E9D-626B-433E-B27D-9159CCC20FB9}"/>
              </a:ext>
            </a:extLst>
          </p:cNvPr>
          <p:cNvSpPr>
            <a:spLocks noGrp="1"/>
          </p:cNvSpPr>
          <p:nvPr>
            <p:ph type="sldNum" sz="quarter" idx="10"/>
          </p:nvPr>
        </p:nvSpPr>
        <p:spPr/>
        <p:txBody>
          <a:bodyPr/>
          <a:lstStyle/>
          <a:p>
            <a:fld id="{3CD66FC5-BD9E-4EF9-BB17-AB2086BC0753}" type="slidenum">
              <a:rPr lang="en-US" smtClean="0"/>
              <a:t>4</a:t>
            </a:fld>
            <a:endParaRPr lang="en-US"/>
          </a:p>
        </p:txBody>
      </p:sp>
      <p:pic>
        <p:nvPicPr>
          <p:cNvPr id="5" name="Picture 4">
            <a:extLst>
              <a:ext uri="{FF2B5EF4-FFF2-40B4-BE49-F238E27FC236}">
                <a16:creationId xmlns:a16="http://schemas.microsoft.com/office/drawing/2014/main" id="{45FE43ED-9034-4B3D-A234-4E7F1E5981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2104283"/>
            <a:ext cx="12355551" cy="2966812"/>
          </a:xfrm>
          <a:prstGeom prst="rect">
            <a:avLst/>
          </a:prstGeom>
        </p:spPr>
      </p:pic>
    </p:spTree>
    <p:extLst>
      <p:ext uri="{BB962C8B-B14F-4D97-AF65-F5344CB8AC3E}">
        <p14:creationId xmlns:p14="http://schemas.microsoft.com/office/powerpoint/2010/main" val="736246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79F0B5-41C1-4FE2-87B2-5602082DF991}"/>
              </a:ext>
            </a:extLst>
          </p:cNvPr>
          <p:cNvSpPr>
            <a:spLocks noGrp="1"/>
          </p:cNvSpPr>
          <p:nvPr>
            <p:ph type="title"/>
          </p:nvPr>
        </p:nvSpPr>
        <p:spPr/>
        <p:txBody>
          <a:bodyPr/>
          <a:lstStyle/>
          <a:p>
            <a:r>
              <a:rPr lang="en-US"/>
              <a:t>Methodology </a:t>
            </a:r>
            <a:br>
              <a:rPr lang="en-US"/>
            </a:br>
            <a:r>
              <a:rPr lang="en-US"/>
              <a:t>Overview</a:t>
            </a:r>
          </a:p>
        </p:txBody>
      </p:sp>
      <p:sp>
        <p:nvSpPr>
          <p:cNvPr id="5" name="Slide Number Placeholder 4">
            <a:extLst>
              <a:ext uri="{FF2B5EF4-FFF2-40B4-BE49-F238E27FC236}">
                <a16:creationId xmlns:a16="http://schemas.microsoft.com/office/drawing/2014/main" id="{0C64288C-4E1C-4985-8607-3119FB1AAE1B}"/>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5</a:t>
            </a:fld>
            <a:endParaRPr lang="en-US"/>
          </a:p>
        </p:txBody>
      </p:sp>
    </p:spTree>
    <p:extLst>
      <p:ext uri="{BB962C8B-B14F-4D97-AF65-F5344CB8AC3E}">
        <p14:creationId xmlns:p14="http://schemas.microsoft.com/office/powerpoint/2010/main" val="311755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A33CAB-4D24-4C57-AFE7-7E2E5BB8CFD2}"/>
              </a:ext>
            </a:extLst>
          </p:cNvPr>
          <p:cNvSpPr>
            <a:spLocks noGrp="1"/>
          </p:cNvSpPr>
          <p:nvPr>
            <p:ph type="title"/>
          </p:nvPr>
        </p:nvSpPr>
        <p:spPr/>
        <p:txBody>
          <a:bodyPr/>
          <a:lstStyle/>
          <a:p>
            <a:r>
              <a:rPr lang="en-US"/>
              <a:t>Economic Impact Categories</a:t>
            </a:r>
          </a:p>
        </p:txBody>
      </p:sp>
      <p:sp>
        <p:nvSpPr>
          <p:cNvPr id="3" name="Slide Number Placeholder 2">
            <a:extLst>
              <a:ext uri="{FF2B5EF4-FFF2-40B4-BE49-F238E27FC236}">
                <a16:creationId xmlns:a16="http://schemas.microsoft.com/office/drawing/2014/main" id="{06C3712C-4E86-4E5F-800A-1F0FD9D08034}"/>
              </a:ext>
            </a:extLst>
          </p:cNvPr>
          <p:cNvSpPr>
            <a:spLocks noGrp="1"/>
          </p:cNvSpPr>
          <p:nvPr>
            <p:ph type="sldNum" sz="quarter" idx="10"/>
          </p:nvPr>
        </p:nvSpPr>
        <p:spPr/>
        <p:txBody>
          <a:bodyPr/>
          <a:lstStyle/>
          <a:p>
            <a:fld id="{3CD66FC5-BD9E-4EF9-BB17-AB2086BC0753}" type="slidenum">
              <a:rPr lang="en-US" smtClean="0"/>
              <a:t>6</a:t>
            </a:fld>
            <a:endParaRPr lang="en-US"/>
          </a:p>
        </p:txBody>
      </p:sp>
      <p:graphicFrame>
        <p:nvGraphicFramePr>
          <p:cNvPr id="8" name="Table 7">
            <a:extLst>
              <a:ext uri="{FF2B5EF4-FFF2-40B4-BE49-F238E27FC236}">
                <a16:creationId xmlns:a16="http://schemas.microsoft.com/office/drawing/2014/main" id="{1F66B99B-0C51-40A2-96EC-88C63C5E95E1}"/>
              </a:ext>
            </a:extLst>
          </p:cNvPr>
          <p:cNvGraphicFramePr>
            <a:graphicFrameLocks noGrp="1"/>
          </p:cNvGraphicFramePr>
          <p:nvPr/>
        </p:nvGraphicFramePr>
        <p:xfrm>
          <a:off x="897148" y="1719590"/>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effectLst/>
                          <a:latin typeface="Arial" panose="020B0604020202020204" pitchFamily="34" charset="0"/>
                          <a:cs typeface="Arial" panose="020B0604020202020204" pitchFamily="34" charset="0"/>
                        </a:rPr>
                        <a:t>          On-Airport </a:t>
                      </a:r>
                      <a:br>
                        <a:rPr lang="en-AU" sz="2000" b="1">
                          <a:effectLst/>
                          <a:latin typeface="Arial" panose="020B0604020202020204" pitchFamily="34" charset="0"/>
                          <a:cs typeface="Arial" panose="020B0604020202020204" pitchFamily="34" charset="0"/>
                        </a:rPr>
                      </a:br>
                      <a:r>
                        <a:rPr lang="en-AU" sz="2000" b="1">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Visitor </a:t>
                      </a:r>
                      <a:br>
                        <a:rPr lang="en-AU" sz="2000" b="1">
                          <a:solidFill>
                            <a:schemeClr val="accent1"/>
                          </a:solidFill>
                          <a:effectLst/>
                          <a:latin typeface="Arial" panose="020B0604020202020204" pitchFamily="34" charset="0"/>
                          <a:cs typeface="Arial" panose="020B0604020202020204" pitchFamily="34" charset="0"/>
                        </a:rPr>
                      </a:br>
                      <a:r>
                        <a:rPr lang="en-AU" sz="2000" b="1">
                          <a:solidFill>
                            <a:schemeClr val="accent1"/>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tx2"/>
                          </a:solidFill>
                          <a:effectLst/>
                          <a:latin typeface="Arial" panose="020B0604020202020204" pitchFamily="34" charset="0"/>
                          <a:cs typeface="Arial" panose="020B0604020202020204" pitchFamily="34" charset="0"/>
                        </a:rPr>
                        <a:t>          Freight/Cargo </a:t>
                      </a:r>
                      <a:br>
                        <a:rPr lang="en-AU" sz="2000" b="1">
                          <a:solidFill>
                            <a:schemeClr val="tx2"/>
                          </a:solidFill>
                          <a:effectLst/>
                          <a:latin typeface="Arial" panose="020B0604020202020204" pitchFamily="34" charset="0"/>
                          <a:cs typeface="Arial" panose="020B0604020202020204" pitchFamily="34" charset="0"/>
                        </a:rPr>
                      </a:br>
                      <a:r>
                        <a:rPr lang="en-AU" sz="2000" b="1">
                          <a:solidFill>
                            <a:schemeClr val="tx2"/>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pic>
        <p:nvPicPr>
          <p:cNvPr id="2" name="Graphic 1">
            <a:extLst>
              <a:ext uri="{FF2B5EF4-FFF2-40B4-BE49-F238E27FC236}">
                <a16:creationId xmlns:a16="http://schemas.microsoft.com/office/drawing/2014/main" id="{2092CBF5-3807-4C5E-A01A-34E2FB356D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654" y="2289892"/>
            <a:ext cx="983411" cy="3031062"/>
          </a:xfrm>
          <a:prstGeom prst="rect">
            <a:avLst/>
          </a:prstGeom>
        </p:spPr>
      </p:pic>
    </p:spTree>
    <p:extLst>
      <p:ext uri="{BB962C8B-B14F-4D97-AF65-F5344CB8AC3E}">
        <p14:creationId xmlns:p14="http://schemas.microsoft.com/office/powerpoint/2010/main" val="3941694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7E1B-0468-4A7B-BE6A-E4866BE79F20}"/>
              </a:ext>
            </a:extLst>
          </p:cNvPr>
          <p:cNvSpPr>
            <a:spLocks noGrp="1"/>
          </p:cNvSpPr>
          <p:nvPr>
            <p:ph type="title"/>
          </p:nvPr>
        </p:nvSpPr>
        <p:spPr/>
        <p:txBody>
          <a:bodyPr/>
          <a:lstStyle/>
          <a:p>
            <a:r>
              <a:rPr lang="en-US"/>
              <a:t>Economic Impact Measures</a:t>
            </a:r>
          </a:p>
        </p:txBody>
      </p:sp>
      <p:sp>
        <p:nvSpPr>
          <p:cNvPr id="3" name="Slide Number Placeholder 2">
            <a:extLst>
              <a:ext uri="{FF2B5EF4-FFF2-40B4-BE49-F238E27FC236}">
                <a16:creationId xmlns:a16="http://schemas.microsoft.com/office/drawing/2014/main" id="{EFA72779-CFE7-40E2-8965-537A8D4ECA28}"/>
              </a:ext>
            </a:extLst>
          </p:cNvPr>
          <p:cNvSpPr>
            <a:spLocks noGrp="1"/>
          </p:cNvSpPr>
          <p:nvPr>
            <p:ph type="sldNum" sz="quarter" idx="10"/>
          </p:nvPr>
        </p:nvSpPr>
        <p:spPr/>
        <p:txBody>
          <a:bodyPr/>
          <a:lstStyle/>
          <a:p>
            <a:fld id="{3CD66FC5-BD9E-4EF9-BB17-AB2086BC0753}" type="slidenum">
              <a:rPr lang="en-US" smtClean="0"/>
              <a:t>7</a:t>
            </a:fld>
            <a:endParaRPr lang="en-US"/>
          </a:p>
        </p:txBody>
      </p:sp>
      <p:grpSp>
        <p:nvGrpSpPr>
          <p:cNvPr id="10" name="Group 9">
            <a:extLst>
              <a:ext uri="{FF2B5EF4-FFF2-40B4-BE49-F238E27FC236}">
                <a16:creationId xmlns:a16="http://schemas.microsoft.com/office/drawing/2014/main" id="{0DF46A9B-F21E-4317-84C7-DEC734663B8A}"/>
              </a:ext>
            </a:extLst>
          </p:cNvPr>
          <p:cNvGrpSpPr/>
          <p:nvPr/>
        </p:nvGrpSpPr>
        <p:grpSpPr>
          <a:xfrm>
            <a:off x="930714" y="4716016"/>
            <a:ext cx="10956484" cy="1298422"/>
            <a:chOff x="930714" y="4767775"/>
            <a:chExt cx="10956484" cy="1298422"/>
          </a:xfrm>
        </p:grpSpPr>
        <p:sp>
          <p:nvSpPr>
            <p:cNvPr id="20" name="Rectangle: Rounded Corners 19">
              <a:extLst>
                <a:ext uri="{FF2B5EF4-FFF2-40B4-BE49-F238E27FC236}">
                  <a16:creationId xmlns:a16="http://schemas.microsoft.com/office/drawing/2014/main" id="{AC62EA23-21C9-4073-A175-2864D4F9E159}"/>
                </a:ext>
              </a:extLst>
            </p:cNvPr>
            <p:cNvSpPr/>
            <p:nvPr/>
          </p:nvSpPr>
          <p:spPr>
            <a:xfrm>
              <a:off x="930714" y="4767775"/>
              <a:ext cx="10956484" cy="1298422"/>
            </a:xfrm>
            <a:prstGeom prst="roundRect">
              <a:avLst/>
            </a:prstGeom>
            <a:solidFill>
              <a:srgbClr val="FFFFFF"/>
            </a:solidFill>
            <a:ln w="76200">
              <a:solidFill>
                <a:srgbClr val="54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21" name="TextBox 20">
              <a:extLst>
                <a:ext uri="{FF2B5EF4-FFF2-40B4-BE49-F238E27FC236}">
                  <a16:creationId xmlns:a16="http://schemas.microsoft.com/office/drawing/2014/main" id="{257A7BD0-7DC4-4E69-B8C0-9DF8A436874D}"/>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547777"/>
                  </a:solidFill>
                  <a:latin typeface="Arial" panose="020B0604020202020204" pitchFamily="34" charset="0"/>
                  <a:cs typeface="Arial" panose="020B0604020202020204" pitchFamily="34" charset="0"/>
                </a:rPr>
                <a:t>Business Revenue: </a:t>
              </a:r>
              <a:r>
                <a:rPr lang="en-US">
                  <a:solidFill>
                    <a:schemeClr val="accent3"/>
                  </a:solidFill>
                  <a:latin typeface="Arial" panose="020B0604020202020204" pitchFamily="34" charset="0"/>
                  <a:cs typeface="Arial" panose="020B0604020202020204" pitchFamily="34" charset="0"/>
                </a:rPr>
                <a:t>The incorporation of expenditures needed to administer airports, sales of goods and services by airport tenants, budget expenditures to public sector agencies located on airports, the cost of capital expenditures, and out-of-state visitor spending in Tennessee’s hospitality-related sectors; the term “economic impact” is also used to describe business revenue</a:t>
              </a:r>
              <a:endParaRPr lang="en-US" sz="2000">
                <a:solidFill>
                  <a:schemeClr val="accent3"/>
                </a:solidFill>
                <a:latin typeface="Arial" panose="020B0604020202020204" pitchFamily="34" charset="0"/>
                <a:cs typeface="Arial" panose="020B0604020202020204" pitchFamily="34" charset="0"/>
              </a:endParaRPr>
            </a:p>
          </p:txBody>
        </p:sp>
        <p:pic>
          <p:nvPicPr>
            <p:cNvPr id="5" name="Picture 4" descr="Chart, timeline, funnel chart&#10;&#10;Description automatically generated">
              <a:extLst>
                <a:ext uri="{FF2B5EF4-FFF2-40B4-BE49-F238E27FC236}">
                  <a16:creationId xmlns:a16="http://schemas.microsoft.com/office/drawing/2014/main" id="{916786A2-D1AB-478D-9355-30F5F4CF9DBB}"/>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95165" y="5066409"/>
              <a:ext cx="693912" cy="701155"/>
            </a:xfrm>
            <a:prstGeom prst="rect">
              <a:avLst/>
            </a:prstGeom>
          </p:spPr>
        </p:pic>
      </p:grpSp>
      <p:grpSp>
        <p:nvGrpSpPr>
          <p:cNvPr id="8" name="Group 7">
            <a:extLst>
              <a:ext uri="{FF2B5EF4-FFF2-40B4-BE49-F238E27FC236}">
                <a16:creationId xmlns:a16="http://schemas.microsoft.com/office/drawing/2014/main" id="{26D8810E-D2F9-468F-833A-1C49CEB25227}"/>
              </a:ext>
            </a:extLst>
          </p:cNvPr>
          <p:cNvGrpSpPr/>
          <p:nvPr/>
        </p:nvGrpSpPr>
        <p:grpSpPr>
          <a:xfrm>
            <a:off x="930715" y="3419794"/>
            <a:ext cx="10956485" cy="1124683"/>
            <a:chOff x="930715" y="3557818"/>
            <a:chExt cx="10956485" cy="1124683"/>
          </a:xfrm>
        </p:grpSpPr>
        <p:sp>
          <p:nvSpPr>
            <p:cNvPr id="23" name="Rectangle: Rounded Corners 22">
              <a:extLst>
                <a:ext uri="{FF2B5EF4-FFF2-40B4-BE49-F238E27FC236}">
                  <a16:creationId xmlns:a16="http://schemas.microsoft.com/office/drawing/2014/main" id="{B3F376D9-CB77-4F27-860B-464C139A9A01}"/>
                </a:ext>
              </a:extLst>
            </p:cNvPr>
            <p:cNvSpPr/>
            <p:nvPr/>
          </p:nvSpPr>
          <p:spPr>
            <a:xfrm>
              <a:off x="930716" y="3557818"/>
              <a:ext cx="10956484" cy="1124683"/>
            </a:xfrm>
            <a:prstGeom prst="roundRect">
              <a:avLst/>
            </a:prstGeom>
            <a:solidFill>
              <a:srgbClr val="FFFFFF"/>
            </a:solidFill>
            <a:ln w="76200">
              <a:solidFill>
                <a:srgbClr val="F580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81616B6-1DDE-4711-8F8A-8C2F60B9257B}"/>
                </a:ext>
              </a:extLst>
            </p:cNvPr>
            <p:cNvSpPr txBox="1"/>
            <p:nvPr/>
          </p:nvSpPr>
          <p:spPr>
            <a:xfrm>
              <a:off x="1672183" y="3643106"/>
              <a:ext cx="9991089" cy="954107"/>
            </a:xfrm>
            <a:prstGeom prst="rect">
              <a:avLst/>
            </a:prstGeom>
            <a:noFill/>
          </p:spPr>
          <p:txBody>
            <a:bodyPr wrap="square" rtlCol="0">
              <a:spAutoFit/>
            </a:bodyPr>
            <a:lstStyle/>
            <a:p>
              <a:r>
                <a:rPr lang="en-US" sz="2000" b="1">
                  <a:solidFill>
                    <a:srgbClr val="F58025"/>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calculated as business revenue earned minus the cost of purchasing goods and services from other businesses</a:t>
              </a:r>
              <a:endParaRPr lang="en-US" sz="2000">
                <a:solidFill>
                  <a:schemeClr val="accent3"/>
                </a:solidFill>
                <a:latin typeface="Arial" panose="020B0604020202020204" pitchFamily="34" charset="0"/>
                <a:cs typeface="Arial" panose="020B0604020202020204" pitchFamily="34" charset="0"/>
              </a:endParaRPr>
            </a:p>
          </p:txBody>
        </p:sp>
        <p:pic>
          <p:nvPicPr>
            <p:cNvPr id="7" name="Picture 6" descr="Chart, timeline, funnel chart&#10;&#10;Description automatically generated">
              <a:extLst>
                <a:ext uri="{FF2B5EF4-FFF2-40B4-BE49-F238E27FC236}">
                  <a16:creationId xmlns:a16="http://schemas.microsoft.com/office/drawing/2014/main" id="{32776E1B-A491-47A2-909A-54B0356B9805}"/>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930715" y="3714000"/>
              <a:ext cx="806197" cy="812319"/>
            </a:xfrm>
            <a:prstGeom prst="rect">
              <a:avLst/>
            </a:prstGeom>
          </p:spPr>
        </p:pic>
      </p:grpSp>
      <p:pic>
        <p:nvPicPr>
          <p:cNvPr id="9" name="Picture 8" descr="Chart, timeline, funnel chart&#10;&#10;Description automatically generated">
            <a:extLst>
              <a:ext uri="{FF2B5EF4-FFF2-40B4-BE49-F238E27FC236}">
                <a16:creationId xmlns:a16="http://schemas.microsoft.com/office/drawing/2014/main" id="{A11ECD5B-F385-430E-8F47-7F0481409AA4}"/>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731749" y="2784025"/>
            <a:ext cx="635001" cy="430600"/>
          </a:xfrm>
          <a:prstGeom prst="rect">
            <a:avLst/>
          </a:prstGeom>
        </p:spPr>
      </p:pic>
      <p:pic>
        <p:nvPicPr>
          <p:cNvPr id="11" name="Picture 10" descr="Chart, timeline, funnel chart&#10;&#10;Description automatically generated">
            <a:extLst>
              <a:ext uri="{FF2B5EF4-FFF2-40B4-BE49-F238E27FC236}">
                <a16:creationId xmlns:a16="http://schemas.microsoft.com/office/drawing/2014/main" id="{93FA451E-BF0C-4F0A-B1C4-08D1067ECD4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710075" y="1852484"/>
            <a:ext cx="543561" cy="520542"/>
          </a:xfrm>
          <a:prstGeom prst="rect">
            <a:avLst/>
          </a:prstGeom>
        </p:spPr>
      </p:pic>
      <p:grpSp>
        <p:nvGrpSpPr>
          <p:cNvPr id="13" name="Group 12">
            <a:extLst>
              <a:ext uri="{FF2B5EF4-FFF2-40B4-BE49-F238E27FC236}">
                <a16:creationId xmlns:a16="http://schemas.microsoft.com/office/drawing/2014/main" id="{0AE76844-D070-4248-9A64-0D596527FCE7}"/>
              </a:ext>
            </a:extLst>
          </p:cNvPr>
          <p:cNvGrpSpPr/>
          <p:nvPr/>
        </p:nvGrpSpPr>
        <p:grpSpPr>
          <a:xfrm>
            <a:off x="930713" y="2542706"/>
            <a:ext cx="10956484" cy="706202"/>
            <a:chOff x="930713" y="2646224"/>
            <a:chExt cx="10956484" cy="706202"/>
          </a:xfrm>
        </p:grpSpPr>
        <p:sp>
          <p:nvSpPr>
            <p:cNvPr id="26" name="Rectangle: Rounded Corners 25">
              <a:extLst>
                <a:ext uri="{FF2B5EF4-FFF2-40B4-BE49-F238E27FC236}">
                  <a16:creationId xmlns:a16="http://schemas.microsoft.com/office/drawing/2014/main" id="{4825F01B-A2BA-48C6-9775-5D93CAF16165}"/>
                </a:ext>
              </a:extLst>
            </p:cNvPr>
            <p:cNvSpPr/>
            <p:nvPr/>
          </p:nvSpPr>
          <p:spPr>
            <a:xfrm>
              <a:off x="930713" y="2646224"/>
              <a:ext cx="10956484" cy="706202"/>
            </a:xfrm>
            <a:prstGeom prst="roundRect">
              <a:avLst/>
            </a:prstGeom>
            <a:solidFill>
              <a:srgbClr val="FFFFFF"/>
            </a:solidFill>
            <a:ln w="76200">
              <a:solidFill>
                <a:srgbClr val="1F3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671C5C1-E927-4FAE-B9FF-896A18CE3ED0}"/>
                </a:ext>
              </a:extLst>
            </p:cNvPr>
            <p:cNvSpPr txBox="1"/>
            <p:nvPr/>
          </p:nvSpPr>
          <p:spPr>
            <a:xfrm>
              <a:off x="1672183" y="2799270"/>
              <a:ext cx="8522878" cy="400110"/>
            </a:xfrm>
            <a:prstGeom prst="rect">
              <a:avLst/>
            </a:prstGeom>
            <a:noFill/>
          </p:spPr>
          <p:txBody>
            <a:bodyPr wrap="square" rtlCol="0">
              <a:spAutoFit/>
            </a:bodyPr>
            <a:lstStyle/>
            <a:p>
              <a:r>
                <a:rPr lang="en-US" sz="2000" b="1">
                  <a:solidFill>
                    <a:srgbClr val="1F376D"/>
                  </a:solidFill>
                  <a:latin typeface="Arial" panose="020B0604020202020204" pitchFamily="34" charset="0"/>
                  <a:cs typeface="Arial" panose="020B0604020202020204" pitchFamily="34" charset="0"/>
                </a:rPr>
                <a:t>Payroll: </a:t>
              </a:r>
              <a:r>
                <a:rPr lang="en-US">
                  <a:solidFill>
                    <a:schemeClr val="accent3"/>
                  </a:solidFill>
                  <a:latin typeface="Arial" panose="020B0604020202020204" pitchFamily="34" charset="0"/>
                  <a:cs typeface="Arial" panose="020B0604020202020204" pitchFamily="34" charset="0"/>
                </a:rPr>
                <a:t>Total dollars in salaries, wages, and benefits paid to all employees</a:t>
              </a:r>
            </a:p>
          </p:txBody>
        </p:sp>
        <p:pic>
          <p:nvPicPr>
            <p:cNvPr id="32" name="Picture 31" descr="Chart, timeline, funnel chart&#10;&#10;Description automatically generated">
              <a:extLst>
                <a:ext uri="{FF2B5EF4-FFF2-40B4-BE49-F238E27FC236}">
                  <a16:creationId xmlns:a16="http://schemas.microsoft.com/office/drawing/2014/main" id="{6D50D701-6659-4819-A593-E9B14EFDE6B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075750" y="2784025"/>
              <a:ext cx="635001" cy="430600"/>
            </a:xfrm>
            <a:prstGeom prst="rect">
              <a:avLst/>
            </a:prstGeom>
          </p:spPr>
        </p:pic>
      </p:grpSp>
      <p:grpSp>
        <p:nvGrpSpPr>
          <p:cNvPr id="12" name="Group 11">
            <a:extLst>
              <a:ext uri="{FF2B5EF4-FFF2-40B4-BE49-F238E27FC236}">
                <a16:creationId xmlns:a16="http://schemas.microsoft.com/office/drawing/2014/main" id="{939FEE63-5A5C-468C-86F2-83AFC4C4EBF4}"/>
              </a:ext>
            </a:extLst>
          </p:cNvPr>
          <p:cNvGrpSpPr/>
          <p:nvPr/>
        </p:nvGrpSpPr>
        <p:grpSpPr>
          <a:xfrm>
            <a:off x="930713" y="1634429"/>
            <a:ext cx="10956484" cy="706202"/>
            <a:chOff x="930713" y="1720694"/>
            <a:chExt cx="10956484" cy="706202"/>
          </a:xfrm>
        </p:grpSpPr>
        <p:sp>
          <p:nvSpPr>
            <p:cNvPr id="29" name="Rectangle: Rounded Corners 28">
              <a:extLst>
                <a:ext uri="{FF2B5EF4-FFF2-40B4-BE49-F238E27FC236}">
                  <a16:creationId xmlns:a16="http://schemas.microsoft.com/office/drawing/2014/main" id="{4ABA3B1A-47AD-4429-990B-D4FDBD6D4A80}"/>
                </a:ext>
              </a:extLst>
            </p:cNvPr>
            <p:cNvSpPr/>
            <p:nvPr/>
          </p:nvSpPr>
          <p:spPr>
            <a:xfrm>
              <a:off x="930713" y="1720694"/>
              <a:ext cx="10956484" cy="706202"/>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6C27A36-F5E4-4745-BEF6-EC0C7DE05730}"/>
                </a:ext>
              </a:extLst>
            </p:cNvPr>
            <p:cNvSpPr txBox="1"/>
            <p:nvPr/>
          </p:nvSpPr>
          <p:spPr>
            <a:xfrm>
              <a:off x="1672183" y="1873740"/>
              <a:ext cx="8522879" cy="400110"/>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pic>
          <p:nvPicPr>
            <p:cNvPr id="33" name="Picture 32" descr="Chart, timeline, funnel chart&#10;&#10;Description automatically generated">
              <a:extLst>
                <a:ext uri="{FF2B5EF4-FFF2-40B4-BE49-F238E27FC236}">
                  <a16:creationId xmlns:a16="http://schemas.microsoft.com/office/drawing/2014/main" id="{248522D3-F976-4EE8-B681-1853FA941EB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054076" y="1848030"/>
              <a:ext cx="543561" cy="520542"/>
            </a:xfrm>
            <a:prstGeom prst="rect">
              <a:avLst/>
            </a:prstGeom>
          </p:spPr>
        </p:pic>
      </p:grpSp>
    </p:spTree>
    <p:extLst>
      <p:ext uri="{BB962C8B-B14F-4D97-AF65-F5344CB8AC3E}">
        <p14:creationId xmlns:p14="http://schemas.microsoft.com/office/powerpoint/2010/main" val="52295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E09D-CF02-4DEB-A10C-5AE8BDF81720}"/>
              </a:ext>
            </a:extLst>
          </p:cNvPr>
          <p:cNvSpPr>
            <a:spLocks noGrp="1"/>
          </p:cNvSpPr>
          <p:nvPr>
            <p:ph type="title"/>
          </p:nvPr>
        </p:nvSpPr>
        <p:spPr/>
        <p:txBody>
          <a:bodyPr/>
          <a:lstStyle/>
          <a:p>
            <a:r>
              <a:rPr lang="en-US"/>
              <a:t>Economic Impact Terms</a:t>
            </a:r>
          </a:p>
        </p:txBody>
      </p:sp>
      <p:sp>
        <p:nvSpPr>
          <p:cNvPr id="4" name="Slide Number Placeholder 3">
            <a:extLst>
              <a:ext uri="{FF2B5EF4-FFF2-40B4-BE49-F238E27FC236}">
                <a16:creationId xmlns:a16="http://schemas.microsoft.com/office/drawing/2014/main" id="{C4DEFD17-153C-4098-8304-5D943719EB6B}"/>
              </a:ext>
            </a:extLst>
          </p:cNvPr>
          <p:cNvSpPr>
            <a:spLocks noGrp="1"/>
          </p:cNvSpPr>
          <p:nvPr>
            <p:ph type="sldNum" sz="quarter" idx="10"/>
          </p:nvPr>
        </p:nvSpPr>
        <p:spPr/>
        <p:txBody>
          <a:bodyPr/>
          <a:lstStyle/>
          <a:p>
            <a:fld id="{3CD66FC5-BD9E-4EF9-BB17-AB2086BC0753}" type="slidenum">
              <a:rPr lang="en-US" smtClean="0"/>
              <a:pPr/>
              <a:t>8</a:t>
            </a:fld>
            <a:endParaRPr lang="en-US"/>
          </a:p>
        </p:txBody>
      </p:sp>
      <p:graphicFrame>
        <p:nvGraphicFramePr>
          <p:cNvPr id="5" name="Table 4">
            <a:extLst>
              <a:ext uri="{FF2B5EF4-FFF2-40B4-BE49-F238E27FC236}">
                <a16:creationId xmlns:a16="http://schemas.microsoft.com/office/drawing/2014/main" id="{32287341-6126-467F-A816-70BEB8244C66}"/>
              </a:ext>
            </a:extLst>
          </p:cNvPr>
          <p:cNvGraphicFramePr>
            <a:graphicFrameLocks noGrp="1"/>
          </p:cNvGraphicFramePr>
          <p:nvPr/>
        </p:nvGraphicFramePr>
        <p:xfrm>
          <a:off x="1011388" y="1719589"/>
          <a:ext cx="10795298" cy="3819987"/>
        </p:xfrm>
        <a:graphic>
          <a:graphicData uri="http://schemas.openxmlformats.org/drawingml/2006/table">
            <a:tbl>
              <a:tblPr firstRow="1" bandRow="1">
                <a:tableStyleId>{5C22544A-7EE6-4342-B048-85BDC9FD1C3A}</a:tableStyleId>
              </a:tblPr>
              <a:tblGrid>
                <a:gridCol w="1915809">
                  <a:extLst>
                    <a:ext uri="{9D8B030D-6E8A-4147-A177-3AD203B41FA5}">
                      <a16:colId xmlns:a16="http://schemas.microsoft.com/office/drawing/2014/main" val="1857092467"/>
                    </a:ext>
                  </a:extLst>
                </a:gridCol>
                <a:gridCol w="7150114">
                  <a:extLst>
                    <a:ext uri="{9D8B030D-6E8A-4147-A177-3AD203B41FA5}">
                      <a16:colId xmlns:a16="http://schemas.microsoft.com/office/drawing/2014/main" val="964958338"/>
                    </a:ext>
                  </a:extLst>
                </a:gridCol>
                <a:gridCol w="1729375">
                  <a:extLst>
                    <a:ext uri="{9D8B030D-6E8A-4147-A177-3AD203B41FA5}">
                      <a16:colId xmlns:a16="http://schemas.microsoft.com/office/drawing/2014/main" val="2319074090"/>
                    </a:ext>
                  </a:extLst>
                </a:gridCol>
              </a:tblGrid>
              <a:tr h="894768">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Direct</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Supplier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Sales</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Tennessee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Income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Re-spending</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Tennessee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2993923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C8A5A-1389-4D8D-8210-232B300A64EA}"/>
              </a:ext>
            </a:extLst>
          </p:cNvPr>
          <p:cNvSpPr>
            <a:spLocks noGrp="1"/>
          </p:cNvSpPr>
          <p:nvPr>
            <p:ph type="title"/>
          </p:nvPr>
        </p:nvSpPr>
        <p:spPr/>
        <p:txBody>
          <a:bodyPr/>
          <a:lstStyle/>
          <a:p>
            <a:r>
              <a:rPr lang="en-US"/>
              <a:t>Calculating Total Impacts</a:t>
            </a:r>
          </a:p>
        </p:txBody>
      </p:sp>
      <p:sp>
        <p:nvSpPr>
          <p:cNvPr id="3" name="Slide Number Placeholder 2">
            <a:extLst>
              <a:ext uri="{FF2B5EF4-FFF2-40B4-BE49-F238E27FC236}">
                <a16:creationId xmlns:a16="http://schemas.microsoft.com/office/drawing/2014/main" id="{DAB41FA9-966B-4B43-B78C-42B456C0EEC2}"/>
              </a:ext>
            </a:extLst>
          </p:cNvPr>
          <p:cNvSpPr>
            <a:spLocks noGrp="1"/>
          </p:cNvSpPr>
          <p:nvPr>
            <p:ph type="sldNum" sz="quarter" idx="10"/>
          </p:nvPr>
        </p:nvSpPr>
        <p:spPr/>
        <p:txBody>
          <a:bodyPr/>
          <a:lstStyle/>
          <a:p>
            <a:fld id="{3CD66FC5-BD9E-4EF9-BB17-AB2086BC0753}" type="slidenum">
              <a:rPr lang="en-US" smtClean="0"/>
              <a:t>9</a:t>
            </a:fld>
            <a:endParaRPr lang="en-US"/>
          </a:p>
        </p:txBody>
      </p:sp>
      <p:pic>
        <p:nvPicPr>
          <p:cNvPr id="5" name="Graphic 4">
            <a:extLst>
              <a:ext uri="{FF2B5EF4-FFF2-40B4-BE49-F238E27FC236}">
                <a16:creationId xmlns:a16="http://schemas.microsoft.com/office/drawing/2014/main" id="{34634EB4-E61D-479F-965A-06B8C359F3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573" y="1470455"/>
            <a:ext cx="12778404" cy="4402816"/>
          </a:xfrm>
          <a:prstGeom prst="rect">
            <a:avLst/>
          </a:prstGeom>
        </p:spPr>
      </p:pic>
    </p:spTree>
    <p:extLst>
      <p:ext uri="{BB962C8B-B14F-4D97-AF65-F5344CB8AC3E}">
        <p14:creationId xmlns:p14="http://schemas.microsoft.com/office/powerpoint/2010/main" val="882593652"/>
      </p:ext>
    </p:extLst>
  </p:cSld>
  <p:clrMapOvr>
    <a:masterClrMapping/>
  </p:clrMapOvr>
</p:sld>
</file>

<file path=ppt/theme/theme1.xml><?xml version="1.0" encoding="utf-8"?>
<a:theme xmlns:a="http://schemas.openxmlformats.org/drawingml/2006/main" name="Office Theme">
  <a:themeElements>
    <a:clrScheme name="TASP">
      <a:dk1>
        <a:srgbClr val="1F376D"/>
      </a:dk1>
      <a:lt1>
        <a:srgbClr val="EE3524"/>
      </a:lt1>
      <a:dk2>
        <a:srgbClr val="547777"/>
      </a:dk2>
      <a:lt2>
        <a:srgbClr val="F58025"/>
      </a:lt2>
      <a:accent1>
        <a:srgbClr val="72CCD2"/>
      </a:accent1>
      <a:accent2>
        <a:srgbClr val="D9DA55"/>
      </a:accent2>
      <a:accent3>
        <a:srgbClr val="414042"/>
      </a:accent3>
      <a:accent4>
        <a:srgbClr val="919195"/>
      </a:accent4>
      <a:accent5>
        <a:srgbClr val="E2E8E8"/>
      </a:accent5>
      <a:accent6>
        <a:srgbClr val="1F376D"/>
      </a:accent6>
      <a:hlink>
        <a:srgbClr val="EE3524"/>
      </a:hlink>
      <a:folHlink>
        <a:srgbClr val="5477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mso-contentType ?>
<SharedContentType xmlns="Microsoft.SharePoint.Taxonomy.ContentTypeSync" SourceId="781a52b0-d0f4-44f0-98bb-0d102f5fd161" ContentTypeId="0x0101" PreviousValue="false"/>
</file>

<file path=customXml/item5.xml><?xml version="1.0" encoding="utf-8"?>
<ct:contentTypeSchema xmlns:ct="http://schemas.microsoft.com/office/2006/metadata/contentType" xmlns:ma="http://schemas.microsoft.com/office/2006/metadata/properties/metaAttributes" ct:_="" ma:_="" ma:contentTypeName="Document" ma:contentTypeID="0x01010033CD5F7605EF7E4D82A6466E38CC60DA" ma:contentTypeVersion="16" ma:contentTypeDescription="Create a new document." ma:contentTypeScope="" ma:versionID="c6025546e65faac5314b4bc165f09794">
  <xsd:schema xmlns:xsd="http://www.w3.org/2001/XMLSchema" xmlns:xs="http://www.w3.org/2001/XMLSchema" xmlns:p="http://schemas.microsoft.com/office/2006/metadata/properties" xmlns:ns3="c18e8617-fc0f-4dda-a87a-c0ec120ddf92" xmlns:ns4="52860726-b653-4eba-8fc1-cfbf91000526" xmlns:ns5="b2e1dacc-c954-4408-aa44-64ef90b7ce3a" targetNamespace="http://schemas.microsoft.com/office/2006/metadata/properties" ma:root="true" ma:fieldsID="126a7d4b32c21352fb4531d3ce4c6505" ns3:_="" ns4:_="" ns5:_="">
    <xsd:import namespace="c18e8617-fc0f-4dda-a87a-c0ec120ddf92"/>
    <xsd:import namespace="52860726-b653-4eba-8fc1-cfbf91000526"/>
    <xsd:import namespace="b2e1dacc-c954-4408-aa44-64ef90b7ce3a"/>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5:SharedWithUsers" minOccurs="0"/>
                <xsd:element ref="ns5:SharedWithDetails" minOccurs="0"/>
                <xsd:element ref="ns5:SharingHintHash"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2860726-b653-4eba-8fc1-cfbf9100052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e1dacc-c954-4408-aa44-64ef90b7ce3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2.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3.xml><?xml version="1.0" encoding="utf-8"?>
<ds:datastoreItem xmlns:ds="http://schemas.openxmlformats.org/officeDocument/2006/customXml" ds:itemID="{05D59F5E-271F-447C-A22D-15008E4D3D90}">
  <ds:schemaRefs>
    <ds:schemaRef ds:uri="http://schemas.microsoft.com/office/infopath/2007/PartnerControls"/>
    <ds:schemaRef ds:uri="http://schemas.openxmlformats.org/package/2006/metadata/core-properties"/>
    <ds:schemaRef ds:uri="http://purl.org/dc/elements/1.1/"/>
    <ds:schemaRef ds:uri="b2e1dacc-c954-4408-aa44-64ef90b7ce3a"/>
    <ds:schemaRef ds:uri="http://purl.org/dc/dcmitype/"/>
    <ds:schemaRef ds:uri="http://www.w3.org/XML/1998/namespace"/>
    <ds:schemaRef ds:uri="http://schemas.microsoft.com/office/2006/documentManagement/types"/>
    <ds:schemaRef ds:uri="52860726-b653-4eba-8fc1-cfbf91000526"/>
    <ds:schemaRef ds:uri="c18e8617-fc0f-4dda-a87a-c0ec120ddf92"/>
    <ds:schemaRef ds:uri="http://schemas.microsoft.com/office/2006/metadata/properties"/>
    <ds:schemaRef ds:uri="http://purl.org/dc/terms/"/>
  </ds:schemaRefs>
</ds:datastoreItem>
</file>

<file path=customXml/itemProps4.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5.xml><?xml version="1.0" encoding="utf-8"?>
<ds:datastoreItem xmlns:ds="http://schemas.openxmlformats.org/officeDocument/2006/customXml" ds:itemID="{EE1A8E21-2688-4E60-B388-FFCB972B00AF}">
  <ds:schemaRefs>
    <ds:schemaRef ds:uri="52860726-b653-4eba-8fc1-cfbf91000526"/>
    <ds:schemaRef ds:uri="b2e1dacc-c954-4408-aa44-64ef90b7ce3a"/>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3325</Words>
  <Application>Microsoft Office PowerPoint</Application>
  <PresentationFormat>Widescreen</PresentationFormat>
  <Paragraphs>294</Paragraphs>
  <Slides>31</Slides>
  <Notes>30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Trebuchet MS</vt:lpstr>
      <vt:lpstr>Office Theme</vt:lpstr>
      <vt:lpstr>Lafayette Municipal Airport Economic Impact Presentation</vt:lpstr>
      <vt:lpstr>What is an Airport Economic Impact Study?</vt:lpstr>
      <vt:lpstr>Primary Objectives</vt:lpstr>
      <vt:lpstr>TDOT Regions and Study Airports</vt:lpstr>
      <vt:lpstr>Methodology  Overview</vt:lpstr>
      <vt:lpstr>Economic Impact Categories</vt:lpstr>
      <vt:lpstr>Economic Impact Measures</vt:lpstr>
      <vt:lpstr>Economic Impact Terms</vt:lpstr>
      <vt:lpstr>Calculating Total Impacts</vt:lpstr>
      <vt:lpstr>Data Sources</vt:lpstr>
      <vt:lpstr>Overview of Economic Impact Categories</vt:lpstr>
      <vt:lpstr>On-Airport Activity</vt:lpstr>
      <vt:lpstr>Visitor Spending</vt:lpstr>
      <vt:lpstr>Off-Airport Freight/Cargo Impacts</vt:lpstr>
      <vt:lpstr> Off-Airport Freight/Cargo Impacts</vt:lpstr>
      <vt:lpstr>Economic  Impact Results</vt:lpstr>
      <vt:lpstr>TOTAL Statewide Aviation Impacts</vt:lpstr>
      <vt:lpstr>TOTAL Region 3 Impacts</vt:lpstr>
      <vt:lpstr>TOTAL Lafayette Municipal Airport  Impacts</vt:lpstr>
      <vt:lpstr>Think Lafayette Municipal Airport Is  Just Local?</vt:lpstr>
      <vt:lpstr>Lafayette Municipal Airport Economic Impacts - Jobs</vt:lpstr>
      <vt:lpstr>Lafayette Municipal Airport Economic Impacts – Payroll</vt:lpstr>
      <vt:lpstr>Lafayette Municipal Airport Economic Impacts – Value Added</vt:lpstr>
      <vt:lpstr>Lafayette Municipal Airport Economic Impacts – Business Revenue </vt:lpstr>
      <vt:lpstr>Tax Analysis</vt:lpstr>
      <vt:lpstr>Statewide Tax Impacts</vt:lpstr>
      <vt:lpstr>Additional  Aviation Benefits</vt:lpstr>
      <vt:lpstr>Case  Studies</vt:lpstr>
      <vt:lpstr>Lafayette Municipal Airport Users/Stories</vt:lpstr>
      <vt:lpstr>Project Website</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&lt;Airport Name&gt; Economic Impact Presentation</dc:title>
  <dc:creator>Sheth, Rohan</dc:creator>
  <cp:lastModifiedBy>Sheth, Rohan</cp:lastModifiedBy>
  <cp:revision>17</cp:revision>
  <dcterms:created xsi:type="dcterms:W3CDTF">2021-03-17T12:38:10Z</dcterms:created>
  <dcterms:modified xsi:type="dcterms:W3CDTF">2021-04-21T15:27:53Z</dcterms:modified>
</cp:coreProperties>
</file>